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61"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5" autoAdjust="0"/>
  </p:normalViewPr>
  <p:slideViewPr>
    <p:cSldViewPr snapToGrid="0" snapToObjects="1">
      <p:cViewPr varScale="1">
        <p:scale>
          <a:sx n="49" d="100"/>
          <a:sy n="49" d="100"/>
        </p:scale>
        <p:origin x="-108" y="-582"/>
      </p:cViewPr>
      <p:guideLst>
        <p:guide orient="horz" pos="2160"/>
        <p:guide pos="2880"/>
      </p:guideLst>
    </p:cSldViewPr>
  </p:slideViewPr>
  <p:outlineViewPr>
    <p:cViewPr>
      <p:scale>
        <a:sx n="33" d="100"/>
        <a:sy n="33" d="100"/>
      </p:scale>
      <p:origin x="0" y="52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B22694-31F1-7041-953D-E17BEE24E4D0}" type="datetimeFigureOut">
              <a:rPr lang="en-US" smtClean="0"/>
              <a:pPr/>
              <a:t>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F6780-F27B-5C47-B0CD-B04ECADC056D}" type="slidenum">
              <a:rPr lang="en-US" smtClean="0"/>
              <a:pPr/>
              <a:t>‹#›</a:t>
            </a:fld>
            <a:endParaRPr lang="en-US"/>
          </a:p>
        </p:txBody>
      </p:sp>
    </p:spTree>
    <p:extLst>
      <p:ext uri="{BB962C8B-B14F-4D97-AF65-F5344CB8AC3E}">
        <p14:creationId xmlns:p14="http://schemas.microsoft.com/office/powerpoint/2010/main" xmlns="" val="3283072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(11-09-14 21:13) -----</a:t>
            </a:r>
          </a:p>
          <a:p>
            <a:r>
              <a:rPr lang="en-US"/>
              <a:t>You're going to hear a lot of education lingo here!!</a:t>
            </a:r>
          </a:p>
          <a:p>
            <a:r>
              <a:rPr lang="en-US"/>
              <a:t>These are the current buzz words in education and it would be my recommendation that you are familar with buzz words as educators generally are impressed when you sound like you know what you are talking about!</a:t>
            </a:r>
          </a:p>
          <a:p>
            <a:endParaRPr lang="en-US"/>
          </a:p>
        </p:txBody>
      </p:sp>
      <p:sp>
        <p:nvSpPr>
          <p:cNvPr id="4" name="Slide Number Placeholder 3"/>
          <p:cNvSpPr>
            <a:spLocks noGrp="1"/>
          </p:cNvSpPr>
          <p:nvPr>
            <p:ph type="sldNum" sz="quarter" idx="10"/>
          </p:nvPr>
        </p:nvSpPr>
        <p:spPr/>
        <p:txBody>
          <a:bodyPr/>
          <a:lstStyle/>
          <a:p>
            <a:fld id="{569F6780-F27B-5C47-B0CD-B04ECADC056D}" type="slidenum">
              <a:rPr lang="en-US" smtClean="0"/>
              <a:pPr/>
              <a:t>2</a:t>
            </a:fld>
            <a:endParaRPr lang="en-US"/>
          </a:p>
        </p:txBody>
      </p:sp>
    </p:spTree>
    <p:extLst>
      <p:ext uri="{BB962C8B-B14F-4D97-AF65-F5344CB8AC3E}">
        <p14:creationId xmlns:p14="http://schemas.microsoft.com/office/powerpoint/2010/main" xmlns="" val="419477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Content Placeholder 2"/>
          <p:cNvSpPr>
            <a:spLocks noGrp="1"/>
          </p:cNvSpPr>
          <p:nvPr>
            <p:ph idx="1"/>
          </p:nvPr>
        </p:nvSpPr>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endParaRPr kumimoji="0" lang="en-US"/>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2/2/2013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2/2/2013</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yorku.ca/bakerj/Object%20Control%20Skills%20web.pp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680" y="1678578"/>
            <a:ext cx="7406640" cy="1472184"/>
          </a:xfrm>
        </p:spPr>
        <p:txBody>
          <a:bodyPr/>
          <a:lstStyle/>
          <a:p>
            <a:pPr algn="ctr"/>
            <a:r>
              <a:rPr lang="en-US" dirty="0" smtClean="0">
                <a:latin typeface="Chalkboard"/>
                <a:cs typeface="Chalkboard"/>
              </a:rPr>
              <a:t>Assessment &amp; Evaluation</a:t>
            </a:r>
            <a:br>
              <a:rPr lang="en-US" dirty="0" smtClean="0">
                <a:latin typeface="Chalkboard"/>
                <a:cs typeface="Chalkboard"/>
              </a:rPr>
            </a:br>
            <a:r>
              <a:rPr lang="en-US" dirty="0" smtClean="0">
                <a:latin typeface="Chalkboard"/>
                <a:cs typeface="Chalkboard"/>
              </a:rPr>
              <a:t>in Physical Education</a:t>
            </a:r>
            <a:endParaRPr lang="en-US" dirty="0">
              <a:latin typeface="Chalkboard"/>
              <a:cs typeface="Chalkboard"/>
            </a:endParaRPr>
          </a:p>
        </p:txBody>
      </p:sp>
      <p:sp>
        <p:nvSpPr>
          <p:cNvPr id="3" name="Subtitle 2"/>
          <p:cNvSpPr>
            <a:spLocks noGrp="1"/>
          </p:cNvSpPr>
          <p:nvPr>
            <p:ph type="subTitle" idx="1"/>
          </p:nvPr>
        </p:nvSpPr>
        <p:spPr>
          <a:xfrm>
            <a:off x="1432560" y="3478064"/>
            <a:ext cx="6903479" cy="1752600"/>
          </a:xfrm>
        </p:spPr>
        <p:txBody>
          <a:bodyPr>
            <a:normAutofit/>
          </a:bodyPr>
          <a:lstStyle/>
          <a:p>
            <a:pPr algn="r"/>
            <a:r>
              <a:rPr lang="en-US" sz="1800" dirty="0" smtClean="0">
                <a:solidFill>
                  <a:schemeClr val="accent2">
                    <a:lumMod val="75000"/>
                    <a:lumOff val="25000"/>
                  </a:schemeClr>
                </a:solidFill>
                <a:latin typeface="Chalkboard"/>
                <a:cs typeface="Chalkboard"/>
              </a:rPr>
              <a:t>Brigitte Webster</a:t>
            </a:r>
          </a:p>
          <a:p>
            <a:pPr algn="r"/>
            <a:r>
              <a:rPr lang="en-US" sz="1800" dirty="0" smtClean="0">
                <a:solidFill>
                  <a:schemeClr val="accent2">
                    <a:lumMod val="75000"/>
                    <a:lumOff val="25000"/>
                  </a:schemeClr>
                </a:solidFill>
                <a:latin typeface="Chalkboard"/>
                <a:cs typeface="Chalkboard"/>
              </a:rPr>
              <a:t>Grade 5/6</a:t>
            </a:r>
          </a:p>
          <a:p>
            <a:pPr algn="r"/>
            <a:r>
              <a:rPr lang="en-US" sz="1800" dirty="0" smtClean="0">
                <a:solidFill>
                  <a:schemeClr val="accent2">
                    <a:lumMod val="75000"/>
                    <a:lumOff val="25000"/>
                  </a:schemeClr>
                </a:solidFill>
                <a:latin typeface="Chalkboard"/>
                <a:cs typeface="Chalkboard"/>
              </a:rPr>
              <a:t>WCDSB</a:t>
            </a:r>
            <a:endParaRPr lang="en-US" sz="1800" dirty="0">
              <a:solidFill>
                <a:schemeClr val="accent2">
                  <a:lumMod val="75000"/>
                  <a:lumOff val="25000"/>
                </a:schemeClr>
              </a:solidFill>
              <a:latin typeface="Chalkboard"/>
              <a:cs typeface="Chalkboard"/>
            </a:endParaRPr>
          </a:p>
        </p:txBody>
      </p:sp>
    </p:spTree>
    <p:extLst>
      <p:ext uri="{BB962C8B-B14F-4D97-AF65-F5344CB8AC3E}">
        <p14:creationId xmlns:p14="http://schemas.microsoft.com/office/powerpoint/2010/main" xmlns="" val="18328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rowing 4.pn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12738" b="-12738"/>
          <a:stretch>
            <a:fillRect/>
          </a:stretch>
        </p:blipFill>
        <p:spPr>
          <a:xfrm>
            <a:off x="1435100" y="3069468"/>
            <a:ext cx="7499350" cy="3133725"/>
          </a:xfrm>
        </p:spPr>
      </p:pic>
      <p:sp>
        <p:nvSpPr>
          <p:cNvPr id="7" name="Rectangle 6"/>
          <p:cNvSpPr/>
          <p:nvPr/>
        </p:nvSpPr>
        <p:spPr>
          <a:xfrm>
            <a:off x="1270105" y="581961"/>
            <a:ext cx="7873895" cy="2677656"/>
          </a:xfrm>
          <a:prstGeom prst="rect">
            <a:avLst/>
          </a:prstGeom>
        </p:spPr>
        <p:txBody>
          <a:bodyPr wrap="square">
            <a:spAutoFit/>
          </a:bodyPr>
          <a:lstStyle/>
          <a:p>
            <a:r>
              <a:rPr lang="en-US" sz="2400" b="1" u="sng" dirty="0" smtClean="0">
                <a:latin typeface="Chalkboard"/>
                <a:cs typeface="Chalkboard"/>
              </a:rPr>
              <a:t>Stage 4</a:t>
            </a:r>
            <a:r>
              <a:rPr lang="en-US" sz="2400" b="1" baseline="30000" dirty="0">
                <a:latin typeface="Chalkboard"/>
                <a:cs typeface="Chalkboard"/>
              </a:rPr>
              <a:t>1</a:t>
            </a:r>
            <a:endParaRPr lang="en-US" sz="2400" b="1" u="sng" dirty="0" smtClean="0">
              <a:latin typeface="Chalkboard"/>
              <a:cs typeface="Chalkboard"/>
            </a:endParaRPr>
          </a:p>
          <a:p>
            <a:pPr marL="342900" indent="-342900">
              <a:buFont typeface="Arial"/>
              <a:buChar char="•"/>
            </a:pPr>
            <a:r>
              <a:rPr lang="en-US" sz="2400" dirty="0" smtClean="0">
                <a:latin typeface="Chalkboard"/>
                <a:cs typeface="Chalkboard"/>
              </a:rPr>
              <a:t>Movement </a:t>
            </a:r>
            <a:r>
              <a:rPr lang="en-US" sz="2400" dirty="0">
                <a:latin typeface="Chalkboard"/>
                <a:cs typeface="Chalkboard"/>
              </a:rPr>
              <a:t>is contralateral</a:t>
            </a:r>
          </a:p>
          <a:p>
            <a:pPr marL="342900" indent="-342900">
              <a:buFont typeface="Arial"/>
              <a:buChar char="•"/>
            </a:pPr>
            <a:r>
              <a:rPr lang="en-US" sz="2400" dirty="0">
                <a:latin typeface="Chalkboard"/>
                <a:cs typeface="Chalkboard"/>
              </a:rPr>
              <a:t>Little or no rotation of the hips and spine during wind-</a:t>
            </a:r>
            <a:r>
              <a:rPr lang="en-US" sz="2400" dirty="0" smtClean="0">
                <a:latin typeface="Chalkboard"/>
                <a:cs typeface="Chalkboard"/>
              </a:rPr>
              <a:t>up</a:t>
            </a:r>
          </a:p>
          <a:p>
            <a:pPr marL="342900" indent="-342900">
              <a:buFont typeface="Arial"/>
              <a:buChar char="•"/>
            </a:pPr>
            <a:r>
              <a:rPr lang="en-US" sz="2400" dirty="0" smtClean="0">
                <a:latin typeface="Chalkboard"/>
                <a:cs typeface="Chalkboard"/>
              </a:rPr>
              <a:t>Motion </a:t>
            </a:r>
            <a:r>
              <a:rPr lang="en-US" sz="2400" dirty="0">
                <a:latin typeface="Chalkboard"/>
                <a:cs typeface="Chalkboard"/>
              </a:rPr>
              <a:t>of trunk and arms resembles stages 1 and 3</a:t>
            </a:r>
          </a:p>
          <a:p>
            <a:pPr marL="342900" indent="-342900">
              <a:buFont typeface="Arial"/>
              <a:buChar char="•"/>
            </a:pPr>
            <a:r>
              <a:rPr lang="en-US" sz="2400" dirty="0">
                <a:latin typeface="Chalkboard"/>
                <a:cs typeface="Chalkboard"/>
              </a:rPr>
              <a:t>Stride forward with contralateral leg provides a wide base of support and stability</a:t>
            </a:r>
          </a:p>
        </p:txBody>
      </p:sp>
    </p:spTree>
    <p:extLst>
      <p:ext uri="{BB962C8B-B14F-4D97-AF65-F5344CB8AC3E}">
        <p14:creationId xmlns:p14="http://schemas.microsoft.com/office/powerpoint/2010/main" xmlns="" val="21861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b="1" dirty="0" smtClean="0">
                <a:latin typeface="Chalkboard"/>
                <a:cs typeface="Chalkboard"/>
              </a:rPr>
              <a:t>Mature Movement Pattern</a:t>
            </a:r>
            <a:r>
              <a:rPr lang="en-US" b="1" baseline="30000" dirty="0" smtClean="0">
                <a:latin typeface="Chalkboard"/>
                <a:cs typeface="Chalkboard"/>
              </a:rPr>
              <a:t>1</a:t>
            </a:r>
            <a:endParaRPr lang="en-US" b="1" dirty="0">
              <a:latin typeface="Chalkboard"/>
              <a:cs typeface="Chalkboard"/>
            </a:endParaRPr>
          </a:p>
        </p:txBody>
      </p:sp>
      <p:pic>
        <p:nvPicPr>
          <p:cNvPr id="5" name="Content Placeholder 4" descr="Mature Throwing.pn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8130" b="-8130"/>
          <a:stretch>
            <a:fillRect/>
          </a:stretch>
        </p:blipFill>
        <p:spPr>
          <a:xfrm>
            <a:off x="1435100" y="1526940"/>
            <a:ext cx="7499350" cy="4661135"/>
          </a:xfrm>
        </p:spPr>
      </p:pic>
    </p:spTree>
    <p:extLst>
      <p:ext uri="{BB962C8B-B14F-4D97-AF65-F5344CB8AC3E}">
        <p14:creationId xmlns:p14="http://schemas.microsoft.com/office/powerpoint/2010/main" xmlns="" val="230922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halkboard"/>
                <a:cs typeface="Chalkboard"/>
              </a:rPr>
              <a:t>Diagnostic Assessment</a:t>
            </a:r>
            <a:endParaRPr lang="en-US" b="1" u="sng" dirty="0">
              <a:latin typeface="Chalkboard"/>
              <a:cs typeface="Chalkboard"/>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007782225"/>
              </p:ext>
            </p:extLst>
          </p:nvPr>
        </p:nvGraphicFramePr>
        <p:xfrm>
          <a:off x="1254984" y="2617649"/>
          <a:ext cx="7678704" cy="3997960"/>
        </p:xfrm>
        <a:graphic>
          <a:graphicData uri="http://schemas.openxmlformats.org/drawingml/2006/table">
            <a:tbl>
              <a:tblPr firstRow="1" bandRow="1">
                <a:tableStyleId>{5C22544A-7EE6-4342-B048-85BDC9FD1C3A}</a:tableStyleId>
              </a:tblPr>
              <a:tblGrid>
                <a:gridCol w="771136"/>
                <a:gridCol w="695534"/>
                <a:gridCol w="1287276"/>
                <a:gridCol w="1131971"/>
                <a:gridCol w="952579"/>
                <a:gridCol w="952579"/>
                <a:gridCol w="937458"/>
                <a:gridCol w="950171"/>
              </a:tblGrid>
              <a:tr h="370840">
                <a:tc>
                  <a:txBody>
                    <a:bodyPr/>
                    <a:lstStyle/>
                    <a:p>
                      <a:r>
                        <a:rPr lang="en-US" sz="1200" dirty="0" smtClean="0"/>
                        <a:t>Student</a:t>
                      </a:r>
                      <a:endParaRPr lang="en-US" sz="1200" dirty="0"/>
                    </a:p>
                  </a:txBody>
                  <a:tcPr/>
                </a:tc>
                <a:tc>
                  <a:txBody>
                    <a:bodyPr/>
                    <a:lstStyle/>
                    <a:p>
                      <a:r>
                        <a:rPr lang="en-US" sz="1200" dirty="0" smtClean="0"/>
                        <a:t>Target Arm</a:t>
                      </a:r>
                      <a:r>
                        <a:rPr lang="en-US" sz="1200" baseline="0" dirty="0" smtClean="0"/>
                        <a:t> Used</a:t>
                      </a:r>
                      <a:endParaRPr lang="en-US" sz="1200" dirty="0"/>
                    </a:p>
                  </a:txBody>
                  <a:tcPr/>
                </a:tc>
                <a:tc>
                  <a:txBody>
                    <a:bodyPr/>
                    <a:lstStyle/>
                    <a:p>
                      <a:r>
                        <a:rPr lang="en-US" sz="1200" dirty="0" smtClean="0"/>
                        <a:t>Contrilateral Stepping</a:t>
                      </a:r>
                      <a:r>
                        <a:rPr lang="en-US" sz="1200" baseline="0" dirty="0" smtClean="0"/>
                        <a:t> Phase</a:t>
                      </a:r>
                      <a:endParaRPr lang="en-US" sz="1200" dirty="0"/>
                    </a:p>
                  </a:txBody>
                  <a:tcPr/>
                </a:tc>
                <a:tc>
                  <a:txBody>
                    <a:bodyPr/>
                    <a:lstStyle/>
                    <a:p>
                      <a:r>
                        <a:rPr lang="en-US" sz="1200" dirty="0" smtClean="0"/>
                        <a:t>Contrilateral Body Movement</a:t>
                      </a:r>
                      <a:endParaRPr lang="en-US" sz="1200" dirty="0"/>
                    </a:p>
                  </a:txBody>
                  <a:tcPr/>
                </a:tc>
                <a:tc>
                  <a:txBody>
                    <a:bodyPr/>
                    <a:lstStyle/>
                    <a:p>
                      <a:r>
                        <a:rPr lang="en-US" sz="1200" dirty="0" smtClean="0"/>
                        <a:t>Reach</a:t>
                      </a:r>
                      <a:r>
                        <a:rPr lang="en-US" sz="1200" baseline="0" dirty="0" smtClean="0"/>
                        <a:t> Back with Throwing Arm</a:t>
                      </a:r>
                      <a:endParaRPr lang="en-US" sz="1200" dirty="0"/>
                    </a:p>
                  </a:txBody>
                  <a:tcPr/>
                </a:tc>
                <a:tc>
                  <a:txBody>
                    <a:bodyPr/>
                    <a:lstStyle/>
                    <a:p>
                      <a:r>
                        <a:rPr lang="en-US" sz="1200" dirty="0" smtClean="0"/>
                        <a:t>Rotation of Arm</a:t>
                      </a:r>
                      <a:r>
                        <a:rPr lang="en-US" sz="1200" baseline="0" dirty="0" smtClean="0"/>
                        <a:t> &amp; Wrist</a:t>
                      </a:r>
                      <a:endParaRPr lang="en-US" sz="1200" dirty="0"/>
                    </a:p>
                  </a:txBody>
                  <a:tcPr/>
                </a:tc>
                <a:tc>
                  <a:txBody>
                    <a:bodyPr/>
                    <a:lstStyle/>
                    <a:p>
                      <a:r>
                        <a:rPr lang="en-US" sz="1200" dirty="0" smtClean="0"/>
                        <a:t>Follow Through with</a:t>
                      </a:r>
                      <a:r>
                        <a:rPr lang="en-US" sz="1200" baseline="0" dirty="0" smtClean="0"/>
                        <a:t> Throwing Arm</a:t>
                      </a:r>
                      <a:endParaRPr lang="en-US" sz="1200" dirty="0"/>
                    </a:p>
                  </a:txBody>
                  <a:tcPr/>
                </a:tc>
                <a:tc>
                  <a:txBody>
                    <a:bodyPr/>
                    <a:lstStyle/>
                    <a:p>
                      <a:r>
                        <a:rPr lang="en-US" sz="1200" dirty="0" smtClean="0"/>
                        <a:t>Hits Target</a:t>
                      </a:r>
                      <a:endParaRPr lang="en-US" sz="1200" dirty="0"/>
                    </a:p>
                  </a:txBody>
                  <a:tcPr/>
                </a:tc>
              </a:tr>
              <a:tr h="370840">
                <a:tc>
                  <a:txBody>
                    <a:bodyPr/>
                    <a:lstStyle/>
                    <a:p>
                      <a:r>
                        <a:rPr lang="en-US" sz="1600" dirty="0" smtClean="0"/>
                        <a:t>A</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r>
              <a:tr h="370840">
                <a:tc>
                  <a:txBody>
                    <a:bodyPr/>
                    <a:lstStyle/>
                    <a:p>
                      <a:r>
                        <a:rPr lang="en-US" sz="1600" dirty="0" smtClean="0"/>
                        <a:t>B</a:t>
                      </a:r>
                      <a:endParaRPr lang="en-US" sz="16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latin typeface="Zapf Dingbats"/>
                        <a:ea typeface="Zapf Dingbats"/>
                        <a:cs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p>
                      <a:pPr algn="ctr"/>
                      <a:endParaRPr lang="en-US" sz="1600" dirty="0"/>
                    </a:p>
                  </a:txBody>
                  <a:tcPr/>
                </a:tc>
                <a:tc>
                  <a:txBody>
                    <a:bodyPr/>
                    <a:lstStyle/>
                    <a:p>
                      <a:pPr algn="ctr"/>
                      <a:r>
                        <a:rPr lang="en-US" sz="1600" dirty="0" smtClean="0"/>
                        <a:t>Awkward – needs repetition</a:t>
                      </a:r>
                      <a:endParaRPr lang="en-US" sz="1600" dirty="0"/>
                    </a:p>
                  </a:txBody>
                  <a:tcPr/>
                </a:tc>
                <a:tc>
                  <a:txBody>
                    <a:bodyPr/>
                    <a:lstStyle/>
                    <a:p>
                      <a:pPr algn="ctr"/>
                      <a:r>
                        <a:rPr lang="en-US" sz="1600" dirty="0" smtClean="0"/>
                        <a:t>Below</a:t>
                      </a:r>
                      <a:r>
                        <a:rPr lang="en-US" sz="1600" baseline="0" dirty="0" smtClean="0"/>
                        <a:t> ear level</a:t>
                      </a:r>
                      <a:endParaRPr lang="en-US" sz="1600" dirty="0"/>
                    </a:p>
                  </a:txBody>
                  <a:tcPr/>
                </a:tc>
                <a:tc>
                  <a:txBody>
                    <a:bodyPr/>
                    <a:lstStyle/>
                    <a:p>
                      <a:pPr algn="ctr"/>
                      <a:r>
                        <a:rPr lang="en-US" sz="1600" dirty="0" smtClean="0"/>
                        <a:t>More wrist</a:t>
                      </a:r>
                      <a:r>
                        <a:rPr lang="en-US" sz="1600" baseline="0" dirty="0" smtClean="0"/>
                        <a:t> snap needed</a:t>
                      </a:r>
                      <a:endParaRPr lang="en-US" sz="1600" dirty="0"/>
                    </a:p>
                  </a:txBody>
                  <a:tcPr/>
                </a:tc>
                <a:tc>
                  <a:txBody>
                    <a:bodyPr/>
                    <a:lstStyle/>
                    <a:p>
                      <a:pPr algn="ctr"/>
                      <a:r>
                        <a:rPr lang="en-US" sz="1600" dirty="0" smtClean="0"/>
                        <a:t>Early release</a:t>
                      </a:r>
                      <a:endParaRPr lang="en-US" sz="1600" dirty="0"/>
                    </a:p>
                  </a:txBody>
                  <a:tcPr/>
                </a:tc>
                <a:tc>
                  <a:txBody>
                    <a:bodyPr/>
                    <a:lstStyle/>
                    <a:p>
                      <a:pPr algn="ctr"/>
                      <a:r>
                        <a:rPr lang="en-US" sz="1200" dirty="0" err="1" smtClean="0"/>
                        <a:t>Inconsistnet</a:t>
                      </a:r>
                      <a:endParaRPr lang="en-US" sz="1200" dirty="0"/>
                    </a:p>
                  </a:txBody>
                  <a:tcPr/>
                </a:tc>
              </a:tr>
              <a:tr h="370840">
                <a:tc>
                  <a:txBody>
                    <a:bodyPr/>
                    <a:lstStyle/>
                    <a:p>
                      <a:r>
                        <a:rPr lang="en-US" sz="1600" dirty="0" smtClean="0"/>
                        <a:t>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c>
                  <a:txBody>
                    <a:bodyPr/>
                    <a:lstStyle/>
                    <a:p>
                      <a:pPr algn="ctr"/>
                      <a:endParaRPr lang="en-US" sz="1600" dirty="0"/>
                    </a:p>
                  </a:txBody>
                  <a:tcPr/>
                </a:tc>
                <a:tc>
                  <a:txBody>
                    <a:bodyPr/>
                    <a:lstStyle/>
                    <a:p>
                      <a:pPr algn="ctr"/>
                      <a:r>
                        <a:rPr lang="en-US" sz="1400" dirty="0" smtClean="0"/>
                        <a:t>Arm-good</a:t>
                      </a:r>
                    </a:p>
                    <a:p>
                      <a:pPr algn="ctr"/>
                      <a:r>
                        <a:rPr lang="en-US" sz="1400" dirty="0" smtClean="0"/>
                        <a:t>Wrist-stiff</a:t>
                      </a:r>
                      <a:endParaRPr lang="en-US" sz="14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Zapf Dingbats"/>
                          <a:ea typeface="Zapf Dingbats"/>
                          <a:cs typeface="Zapf Dingbats"/>
                          <a:sym typeface="Zapf Dingbats"/>
                        </a:rPr>
                        <a:t>✓</a:t>
                      </a:r>
                      <a:endParaRPr lang="en-US" sz="1600" dirty="0" smtClean="0"/>
                    </a:p>
                  </a:txBody>
                  <a:tcPr/>
                </a:tc>
              </a:tr>
              <a:tr h="370840">
                <a:tc>
                  <a:txBody>
                    <a:bodyPr/>
                    <a:lstStyle/>
                    <a:p>
                      <a:r>
                        <a:rPr lang="en-US" sz="1600" dirty="0" smtClean="0"/>
                        <a:t>D</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400" dirty="0" smtClean="0"/>
                        <a:t>Inconsistent</a:t>
                      </a:r>
                      <a:endParaRPr lang="en-US" sz="1400" dirty="0"/>
                    </a:p>
                  </a:txBody>
                  <a:tcPr/>
                </a:tc>
                <a:tc>
                  <a:txBody>
                    <a:bodyPr/>
                    <a:lstStyle/>
                    <a:p>
                      <a:pPr algn="ctr"/>
                      <a:r>
                        <a:rPr lang="en-US" sz="1600" dirty="0" smtClean="0"/>
                        <a:t>Not far enough</a:t>
                      </a:r>
                      <a:endParaRPr lang="en-US" sz="1600" dirty="0"/>
                    </a:p>
                  </a:txBody>
                  <a:tcPr/>
                </a:tc>
                <a:tc>
                  <a:txBody>
                    <a:bodyPr/>
                    <a:lstStyle/>
                    <a:p>
                      <a:pPr algn="ctr"/>
                      <a:r>
                        <a:rPr lang="en-US" sz="1600" dirty="0" smtClean="0"/>
                        <a:t>Over turning</a:t>
                      </a:r>
                      <a:endParaRPr lang="en-US" sz="1600" dirty="0"/>
                    </a:p>
                  </a:txBody>
                  <a:tcPr/>
                </a:tc>
                <a:tc>
                  <a:txBody>
                    <a:bodyPr/>
                    <a:lstStyle/>
                    <a:p>
                      <a:pPr algn="ctr"/>
                      <a:r>
                        <a:rPr lang="en-US" sz="1600" dirty="0" smtClean="0"/>
                        <a:t>Over</a:t>
                      </a:r>
                      <a:r>
                        <a:rPr lang="en-US" sz="1600" baseline="0" dirty="0" smtClean="0"/>
                        <a:t> throwing</a:t>
                      </a:r>
                      <a:endParaRPr lang="en-US" sz="1600" dirty="0"/>
                    </a:p>
                  </a:txBody>
                  <a:tcPr/>
                </a:tc>
                <a:tc>
                  <a:txBody>
                    <a:bodyPr/>
                    <a:lstStyle/>
                    <a:p>
                      <a:pPr algn="ctr"/>
                      <a:r>
                        <a:rPr lang="en-US" sz="1600" dirty="0" smtClean="0"/>
                        <a:t>Rarely</a:t>
                      </a:r>
                      <a:endParaRPr lang="en-US" sz="1600" dirty="0"/>
                    </a:p>
                  </a:txBody>
                  <a:tcPr/>
                </a:tc>
              </a:tr>
            </a:tbl>
          </a:graphicData>
        </a:graphic>
      </p:graphicFrame>
      <p:sp>
        <p:nvSpPr>
          <p:cNvPr id="6" name="TextBox 5"/>
          <p:cNvSpPr txBox="1"/>
          <p:nvPr/>
        </p:nvSpPr>
        <p:spPr>
          <a:xfrm>
            <a:off x="1617872" y="1417320"/>
            <a:ext cx="6743493" cy="1200329"/>
          </a:xfrm>
          <a:prstGeom prst="rect">
            <a:avLst/>
          </a:prstGeom>
          <a:noFill/>
        </p:spPr>
        <p:txBody>
          <a:bodyPr wrap="square" rtlCol="0">
            <a:spAutoFit/>
          </a:bodyPr>
          <a:lstStyle/>
          <a:p>
            <a:r>
              <a:rPr lang="en-US" dirty="0" smtClean="0"/>
              <a:t>Activity</a:t>
            </a:r>
          </a:p>
          <a:p>
            <a:pPr marL="285750" indent="-285750">
              <a:buFont typeface="Arial"/>
              <a:buChar char="•"/>
            </a:pPr>
            <a:r>
              <a:rPr lang="en-US" dirty="0" smtClean="0"/>
              <a:t>Have students throw and catch a football across the gym.</a:t>
            </a:r>
          </a:p>
          <a:p>
            <a:pPr marL="285750" indent="-285750">
              <a:buFont typeface="Arial"/>
              <a:buChar char="•"/>
            </a:pPr>
            <a:r>
              <a:rPr lang="en-US" dirty="0" smtClean="0"/>
              <a:t>Use checklist to make note of observations.</a:t>
            </a:r>
          </a:p>
          <a:p>
            <a:pPr marL="285750" indent="-285750">
              <a:buFont typeface="Arial"/>
              <a:buChar char="•"/>
            </a:pPr>
            <a:endParaRPr lang="en-US" dirty="0"/>
          </a:p>
        </p:txBody>
      </p:sp>
    </p:spTree>
    <p:extLst>
      <p:ext uri="{BB962C8B-B14F-4D97-AF65-F5344CB8AC3E}">
        <p14:creationId xmlns:p14="http://schemas.microsoft.com/office/powerpoint/2010/main" xmlns="" val="36532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halkboard"/>
                <a:cs typeface="Chalkboard"/>
              </a:rPr>
              <a:t>Formative Assessment</a:t>
            </a:r>
            <a:endParaRPr lang="en-US" b="1" u="sng" dirty="0">
              <a:latin typeface="Chalkboard"/>
              <a:cs typeface="Chalkboard"/>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6990035"/>
              </p:ext>
            </p:extLst>
          </p:nvPr>
        </p:nvGraphicFramePr>
        <p:xfrm>
          <a:off x="1435101" y="1524000"/>
          <a:ext cx="6518175" cy="3962400"/>
        </p:xfrm>
        <a:graphic>
          <a:graphicData uri="http://schemas.openxmlformats.org/drawingml/2006/table">
            <a:tbl>
              <a:tblPr firstRow="1" bandRow="1">
                <a:tableStyleId>{5C22544A-7EE6-4342-B048-85BDC9FD1C3A}</a:tableStyleId>
              </a:tblPr>
              <a:tblGrid>
                <a:gridCol w="1303635"/>
                <a:gridCol w="1303635"/>
                <a:gridCol w="1303635"/>
                <a:gridCol w="1303635"/>
                <a:gridCol w="1303635"/>
              </a:tblGrid>
              <a:tr h="910704">
                <a:tc>
                  <a:txBody>
                    <a:bodyPr/>
                    <a:lstStyle/>
                    <a:p>
                      <a:r>
                        <a:rPr lang="en-US" u="sng" dirty="0" smtClean="0">
                          <a:solidFill>
                            <a:schemeClr val="tx2">
                              <a:lumMod val="50000"/>
                              <a:lumOff val="50000"/>
                            </a:schemeClr>
                          </a:solidFill>
                          <a:latin typeface="Chalkboard"/>
                          <a:cs typeface="Chalkboard"/>
                        </a:rPr>
                        <a:t>Student</a:t>
                      </a:r>
                      <a:r>
                        <a:rPr lang="en-US" u="sng" baseline="0" dirty="0" smtClean="0">
                          <a:solidFill>
                            <a:schemeClr val="tx2">
                              <a:lumMod val="50000"/>
                              <a:lumOff val="50000"/>
                            </a:schemeClr>
                          </a:solidFill>
                          <a:latin typeface="Chalkboard"/>
                          <a:cs typeface="Chalkboard"/>
                        </a:rPr>
                        <a:t> A</a:t>
                      </a:r>
                    </a:p>
                    <a:p>
                      <a:r>
                        <a:rPr lang="en-US" sz="1400" b="0" u="none" baseline="0" dirty="0" smtClean="0">
                          <a:solidFill>
                            <a:schemeClr val="tx1"/>
                          </a:solidFill>
                          <a:latin typeface="Chalkboard"/>
                          <a:cs typeface="Chalkboard"/>
                        </a:rPr>
                        <a:t>- Good</a:t>
                      </a:r>
                    </a:p>
                    <a:p>
                      <a:r>
                        <a:rPr lang="en-US" sz="1400" b="0" u="none" baseline="0" dirty="0" smtClean="0">
                          <a:solidFill>
                            <a:schemeClr val="tx1"/>
                          </a:solidFill>
                          <a:latin typeface="Chalkboard"/>
                          <a:cs typeface="Chalkboard"/>
                        </a:rPr>
                        <a:t>- Target hitting very consistent</a:t>
                      </a:r>
                    </a:p>
                    <a:p>
                      <a:endParaRPr lang="en-US" sz="1200" u="sng" baseline="0" dirty="0" smtClean="0">
                        <a:solidFill>
                          <a:schemeClr val="tx2">
                            <a:lumMod val="50000"/>
                            <a:lumOff val="50000"/>
                          </a:schemeClr>
                        </a:solidFill>
                        <a:latin typeface="Chalkboard"/>
                        <a:cs typeface="Chalkboard"/>
                      </a:endParaRPr>
                    </a:p>
                    <a:p>
                      <a:endParaRPr lang="en-US" u="sng" baseline="0" dirty="0" smtClean="0">
                        <a:solidFill>
                          <a:schemeClr val="tx2">
                            <a:lumMod val="50000"/>
                            <a:lumOff val="50000"/>
                          </a:schemeClr>
                        </a:solidFill>
                        <a:latin typeface="Chalkboard"/>
                        <a:cs typeface="Chalkboard"/>
                      </a:endParaRPr>
                    </a:p>
                    <a:p>
                      <a:endParaRPr lang="en-US" u="sng" baseline="0" dirty="0" smtClean="0">
                        <a:solidFill>
                          <a:schemeClr val="tx2">
                            <a:lumMod val="50000"/>
                            <a:lumOff val="50000"/>
                          </a:schemeClr>
                        </a:solidFill>
                        <a:latin typeface="Chalkboard"/>
                        <a:cs typeface="Chalkboard"/>
                      </a:endParaRPr>
                    </a:p>
                    <a:p>
                      <a:endParaRPr lang="en-US" u="sng" dirty="0">
                        <a:solidFill>
                          <a:schemeClr val="tx2">
                            <a:lumMod val="50000"/>
                            <a:lumOff val="50000"/>
                          </a:schemeClr>
                        </a:solidFill>
                        <a:latin typeface="Chalkboard"/>
                        <a:cs typeface="Chalkboard"/>
                      </a:endParaRPr>
                    </a:p>
                  </a:txBody>
                  <a:tcPr>
                    <a:solidFill>
                      <a:schemeClr val="bg1">
                        <a:lumMod val="85000"/>
                      </a:schemeClr>
                    </a:solidFill>
                  </a:tcPr>
                </a:tc>
                <a:tc>
                  <a:txBody>
                    <a:bodyPr/>
                    <a:lstStyle/>
                    <a:p>
                      <a:r>
                        <a:rPr lang="en-US" u="sng" dirty="0" smtClean="0">
                          <a:solidFill>
                            <a:srgbClr val="B465BB"/>
                          </a:solidFill>
                          <a:latin typeface="Chalkboard"/>
                          <a:cs typeface="Chalkboard"/>
                        </a:rPr>
                        <a:t>Student B</a:t>
                      </a:r>
                    </a:p>
                    <a:p>
                      <a:r>
                        <a:rPr lang="en-US" sz="1400" b="0" u="none" dirty="0" smtClean="0">
                          <a:solidFill>
                            <a:srgbClr val="000000"/>
                          </a:solidFill>
                          <a:latin typeface="Chalkboard"/>
                          <a:cs typeface="Chalkboard"/>
                        </a:rPr>
                        <a:t>-</a:t>
                      </a:r>
                      <a:r>
                        <a:rPr lang="en-US" sz="1400" b="0" u="none" baseline="0" dirty="0" smtClean="0">
                          <a:solidFill>
                            <a:srgbClr val="000000"/>
                          </a:solidFill>
                          <a:latin typeface="Chalkboard"/>
                          <a:cs typeface="Chalkboard"/>
                        </a:rPr>
                        <a:t> Good follow </a:t>
                      </a:r>
                      <a:r>
                        <a:rPr lang="en-US" sz="1400" b="0" u="none" baseline="0" dirty="0" err="1" smtClean="0">
                          <a:solidFill>
                            <a:srgbClr val="000000"/>
                          </a:solidFill>
                          <a:latin typeface="Chalkboard"/>
                          <a:cs typeface="Chalkboard"/>
                        </a:rPr>
                        <a:t>thr</a:t>
                      </a:r>
                      <a:r>
                        <a:rPr lang="en-US" sz="1400" b="0" u="none" baseline="0" dirty="0" smtClean="0">
                          <a:solidFill>
                            <a:srgbClr val="000000"/>
                          </a:solidFill>
                          <a:latin typeface="Chalkboard"/>
                          <a:cs typeface="Chalkboard"/>
                        </a:rPr>
                        <a:t>.</a:t>
                      </a:r>
                    </a:p>
                    <a:p>
                      <a:r>
                        <a:rPr lang="en-US" sz="1400" b="0" u="none" dirty="0" smtClean="0">
                          <a:solidFill>
                            <a:srgbClr val="000000"/>
                          </a:solidFill>
                          <a:latin typeface="Chalkboard"/>
                          <a:cs typeface="Chalkboard"/>
                        </a:rPr>
                        <a:t>-Contr.</a:t>
                      </a:r>
                      <a:r>
                        <a:rPr lang="en-US" sz="1400" b="0" u="none" baseline="0" dirty="0" smtClean="0">
                          <a:solidFill>
                            <a:srgbClr val="000000"/>
                          </a:solidFill>
                          <a:latin typeface="Chalkboard"/>
                          <a:cs typeface="Chalkboard"/>
                        </a:rPr>
                        <a:t> </a:t>
                      </a:r>
                      <a:r>
                        <a:rPr lang="en-US" sz="1400" b="0" u="none" baseline="0" dirty="0" err="1" smtClean="0">
                          <a:solidFill>
                            <a:srgbClr val="000000"/>
                          </a:solidFill>
                          <a:latin typeface="Chalkboard"/>
                          <a:cs typeface="Chalkboard"/>
                        </a:rPr>
                        <a:t>mvmt</a:t>
                      </a:r>
                      <a:r>
                        <a:rPr lang="en-US" sz="1400" b="0" u="none" baseline="0" dirty="0" smtClean="0">
                          <a:solidFill>
                            <a:srgbClr val="000000"/>
                          </a:solidFill>
                          <a:latin typeface="Chalkboard"/>
                          <a:cs typeface="Chalkboard"/>
                        </a:rPr>
                        <a:t>, </a:t>
                      </a:r>
                      <a:r>
                        <a:rPr lang="en-US" sz="1400" b="0" u="none" baseline="0" dirty="0" err="1" smtClean="0">
                          <a:solidFill>
                            <a:srgbClr val="000000"/>
                          </a:solidFill>
                          <a:latin typeface="Chalkboard"/>
                          <a:cs typeface="Chalkboard"/>
                        </a:rPr>
                        <a:t>inconsis</a:t>
                      </a:r>
                      <a:r>
                        <a:rPr lang="en-US" sz="1400" b="0" u="none" baseline="0" dirty="0" smtClean="0">
                          <a:solidFill>
                            <a:srgbClr val="000000"/>
                          </a:solidFill>
                          <a:latin typeface="Chalkboard"/>
                          <a:cs typeface="Chalkboard"/>
                        </a:rPr>
                        <a:t>.</a:t>
                      </a:r>
                      <a:endParaRPr lang="en-US" sz="1400" b="0" u="none" dirty="0">
                        <a:solidFill>
                          <a:srgbClr val="000000"/>
                        </a:solidFill>
                        <a:latin typeface="Chalkboard"/>
                        <a:cs typeface="Chalkboard"/>
                      </a:endParaRPr>
                    </a:p>
                  </a:txBody>
                  <a:tcPr>
                    <a:solidFill>
                      <a:srgbClr val="D9D9D9"/>
                    </a:solidFill>
                  </a:tcPr>
                </a:tc>
                <a:tc>
                  <a:txBody>
                    <a:bodyPr/>
                    <a:lstStyle/>
                    <a:p>
                      <a:r>
                        <a:rPr lang="en-US" u="sng" smtClean="0">
                          <a:solidFill>
                            <a:srgbClr val="B465BB"/>
                          </a:solidFill>
                          <a:latin typeface="Chalkboard"/>
                          <a:cs typeface="Chalkboard"/>
                        </a:rPr>
                        <a:t>Student C</a:t>
                      </a:r>
                    </a:p>
                    <a:p>
                      <a:r>
                        <a:rPr lang="en-US" sz="1400" b="0" u="none" smtClean="0">
                          <a:solidFill>
                            <a:srgbClr val="000000"/>
                          </a:solidFill>
                          <a:latin typeface="Chalkboard"/>
                          <a:cs typeface="Chalkboard"/>
                        </a:rPr>
                        <a:t>-</a:t>
                      </a:r>
                      <a:r>
                        <a:rPr lang="en-US" sz="1400" b="0" u="none" baseline="0" smtClean="0">
                          <a:solidFill>
                            <a:srgbClr val="000000"/>
                          </a:solidFill>
                          <a:latin typeface="Chalkboard"/>
                          <a:cs typeface="Chalkboard"/>
                        </a:rPr>
                        <a:t> Missing target often</a:t>
                      </a:r>
                    </a:p>
                    <a:p>
                      <a:r>
                        <a:rPr lang="en-US" sz="1400" b="0" u="none" smtClean="0">
                          <a:solidFill>
                            <a:srgbClr val="000000"/>
                          </a:solidFill>
                          <a:latin typeface="Chalkboard"/>
                          <a:cs typeface="Chalkboard"/>
                        </a:rPr>
                        <a:t>- Lacking</a:t>
                      </a:r>
                      <a:r>
                        <a:rPr lang="en-US" sz="1400" b="0" u="none" baseline="0" smtClean="0">
                          <a:solidFill>
                            <a:srgbClr val="000000"/>
                          </a:solidFill>
                          <a:latin typeface="Chalkboard"/>
                          <a:cs typeface="Chalkboard"/>
                        </a:rPr>
                        <a:t> confidence</a:t>
                      </a:r>
                    </a:p>
                    <a:p>
                      <a:r>
                        <a:rPr lang="en-US" sz="1400" b="0" u="none" smtClean="0">
                          <a:solidFill>
                            <a:srgbClr val="000000"/>
                          </a:solidFill>
                          <a:latin typeface="Chalkboard"/>
                          <a:cs typeface="Chalkboard"/>
                        </a:rPr>
                        <a:t>- More trunk rot.</a:t>
                      </a:r>
                      <a:r>
                        <a:rPr lang="en-US" sz="1400" b="0" u="none" baseline="0" smtClean="0">
                          <a:solidFill>
                            <a:srgbClr val="000000"/>
                          </a:solidFill>
                          <a:latin typeface="Chalkboard"/>
                          <a:cs typeface="Chalkboard"/>
                        </a:rPr>
                        <a:t> needed</a:t>
                      </a:r>
                      <a:endParaRPr lang="en-US" sz="1400" b="0" u="none" dirty="0">
                        <a:solidFill>
                          <a:srgbClr val="000000"/>
                        </a:solidFill>
                        <a:latin typeface="Chalkboard"/>
                        <a:cs typeface="Chalkboard"/>
                      </a:endParaRPr>
                    </a:p>
                  </a:txBody>
                  <a:tcPr>
                    <a:solidFill>
                      <a:srgbClr val="D9D9D9"/>
                    </a:solidFill>
                  </a:tcPr>
                </a:tc>
                <a:tc>
                  <a:txBody>
                    <a:bodyPr/>
                    <a:lstStyle/>
                    <a:p>
                      <a:r>
                        <a:rPr lang="en-US" u="sng" dirty="0" smtClean="0">
                          <a:solidFill>
                            <a:srgbClr val="B465BB"/>
                          </a:solidFill>
                          <a:latin typeface="Chalkboard"/>
                          <a:cs typeface="Chalkboard"/>
                        </a:rPr>
                        <a:t>Student D</a:t>
                      </a:r>
                    </a:p>
                    <a:p>
                      <a:r>
                        <a:rPr lang="en-US" sz="1400" b="0" u="none" dirty="0" smtClean="0">
                          <a:solidFill>
                            <a:srgbClr val="000000"/>
                          </a:solidFill>
                          <a:latin typeface="Chalkboard"/>
                          <a:cs typeface="Chalkboard"/>
                        </a:rPr>
                        <a:t>- Good</a:t>
                      </a:r>
                    </a:p>
                    <a:p>
                      <a:r>
                        <a:rPr lang="en-US" sz="1400" b="0" u="none" dirty="0" smtClean="0">
                          <a:solidFill>
                            <a:srgbClr val="000000"/>
                          </a:solidFill>
                          <a:latin typeface="Chalkboard"/>
                          <a:cs typeface="Chalkboard"/>
                        </a:rPr>
                        <a:t>- </a:t>
                      </a:r>
                      <a:r>
                        <a:rPr lang="en-US" sz="1400" b="0" u="none" dirty="0" err="1" smtClean="0">
                          <a:solidFill>
                            <a:srgbClr val="000000"/>
                          </a:solidFill>
                          <a:latin typeface="Chalkboard"/>
                          <a:cs typeface="Chalkboard"/>
                        </a:rPr>
                        <a:t>Impvd</a:t>
                      </a:r>
                      <a:r>
                        <a:rPr lang="en-US" sz="1400" b="0" u="none" baseline="0" dirty="0" smtClean="0">
                          <a:solidFill>
                            <a:srgbClr val="000000"/>
                          </a:solidFill>
                          <a:latin typeface="Chalkboard"/>
                          <a:cs typeface="Chalkboard"/>
                        </a:rPr>
                        <a:t> use of </a:t>
                      </a:r>
                      <a:r>
                        <a:rPr lang="en-US" sz="1400" b="0" u="none" baseline="0" dirty="0" err="1" smtClean="0">
                          <a:solidFill>
                            <a:srgbClr val="000000"/>
                          </a:solidFill>
                          <a:latin typeface="Chalkboard"/>
                          <a:cs typeface="Chalkboard"/>
                        </a:rPr>
                        <a:t>tgt</a:t>
                      </a:r>
                      <a:r>
                        <a:rPr lang="en-US" sz="1400" b="0" u="none" baseline="0" dirty="0" smtClean="0">
                          <a:solidFill>
                            <a:srgbClr val="000000"/>
                          </a:solidFill>
                          <a:latin typeface="Chalkboard"/>
                          <a:cs typeface="Chalkboard"/>
                        </a:rPr>
                        <a:t> arm</a:t>
                      </a:r>
                      <a:endParaRPr lang="en-US" sz="1400" b="0" u="none" dirty="0">
                        <a:solidFill>
                          <a:srgbClr val="000000"/>
                        </a:solidFill>
                        <a:latin typeface="Chalkboard"/>
                        <a:cs typeface="Chalkboard"/>
                      </a:endParaRPr>
                    </a:p>
                  </a:txBody>
                  <a:tcPr>
                    <a:solidFill>
                      <a:srgbClr val="D9D9D9"/>
                    </a:solidFill>
                  </a:tcPr>
                </a:tc>
                <a:tc>
                  <a:txBody>
                    <a:bodyPr/>
                    <a:lstStyle/>
                    <a:p>
                      <a:r>
                        <a:rPr lang="en-US" u="sng" dirty="0" smtClean="0">
                          <a:solidFill>
                            <a:srgbClr val="B465BB"/>
                          </a:solidFill>
                          <a:latin typeface="Chalkboard"/>
                          <a:cs typeface="Chalkboard"/>
                        </a:rPr>
                        <a:t>Student E</a:t>
                      </a:r>
                    </a:p>
                    <a:p>
                      <a:r>
                        <a:rPr lang="en-US" sz="1400" b="0" u="none" dirty="0" smtClean="0">
                          <a:solidFill>
                            <a:srgbClr val="000000"/>
                          </a:solidFill>
                          <a:latin typeface="Chalkboard"/>
                          <a:cs typeface="Chalkboard"/>
                        </a:rPr>
                        <a:t>- Not</a:t>
                      </a:r>
                      <a:r>
                        <a:rPr lang="en-US" sz="1400" b="0" u="none" baseline="0" dirty="0" smtClean="0">
                          <a:solidFill>
                            <a:srgbClr val="000000"/>
                          </a:solidFill>
                          <a:latin typeface="Chalkboard"/>
                          <a:cs typeface="Chalkboard"/>
                        </a:rPr>
                        <a:t> behind ear far enough</a:t>
                      </a:r>
                    </a:p>
                    <a:p>
                      <a:r>
                        <a:rPr lang="en-US" sz="1400" b="0" u="none" dirty="0" smtClean="0">
                          <a:solidFill>
                            <a:srgbClr val="000000"/>
                          </a:solidFill>
                          <a:latin typeface="Chalkboard"/>
                          <a:cs typeface="Chalkboard"/>
                        </a:rPr>
                        <a:t>- No arm </a:t>
                      </a:r>
                      <a:r>
                        <a:rPr lang="en-US" sz="1400" b="0" u="none" dirty="0" err="1" smtClean="0">
                          <a:solidFill>
                            <a:srgbClr val="000000"/>
                          </a:solidFill>
                          <a:latin typeface="Chalkboard"/>
                          <a:cs typeface="Chalkboard"/>
                        </a:rPr>
                        <a:t>rot</a:t>
                      </a:r>
                      <a:r>
                        <a:rPr lang="en-US" sz="1400" b="0" u="none" baseline="0" dirty="0" err="1" smtClean="0">
                          <a:solidFill>
                            <a:srgbClr val="000000"/>
                          </a:solidFill>
                          <a:latin typeface="Chalkboard"/>
                          <a:cs typeface="Chalkboard"/>
                        </a:rPr>
                        <a:t>n</a:t>
                      </a:r>
                      <a:endParaRPr lang="en-US" sz="1400" b="0" u="none" baseline="0" dirty="0" smtClean="0">
                        <a:solidFill>
                          <a:srgbClr val="000000"/>
                        </a:solidFill>
                        <a:latin typeface="Chalkboard"/>
                        <a:cs typeface="Chalkboard"/>
                      </a:endParaRPr>
                    </a:p>
                    <a:p>
                      <a:r>
                        <a:rPr lang="en-US" sz="1400" b="0" u="none" dirty="0" smtClean="0">
                          <a:solidFill>
                            <a:srgbClr val="000000"/>
                          </a:solidFill>
                          <a:latin typeface="Chalkboard"/>
                          <a:cs typeface="Chalkboard"/>
                        </a:rPr>
                        <a:t>- </a:t>
                      </a:r>
                      <a:r>
                        <a:rPr lang="en-US" sz="1400" b="0" u="none" dirty="0" err="1" smtClean="0">
                          <a:solidFill>
                            <a:srgbClr val="000000"/>
                          </a:solidFill>
                          <a:latin typeface="Chalkboard"/>
                          <a:cs typeface="Chalkboard"/>
                        </a:rPr>
                        <a:t>Impvd</a:t>
                      </a:r>
                      <a:r>
                        <a:rPr lang="en-US" sz="1400" b="0" u="none" baseline="0" dirty="0" smtClean="0">
                          <a:solidFill>
                            <a:srgbClr val="000000"/>
                          </a:solidFill>
                          <a:latin typeface="Chalkboard"/>
                          <a:cs typeface="Chalkboard"/>
                        </a:rPr>
                        <a:t> target hitting</a:t>
                      </a:r>
                      <a:endParaRPr lang="en-US" sz="1400" b="0" u="none" dirty="0">
                        <a:solidFill>
                          <a:srgbClr val="000000"/>
                        </a:solidFill>
                        <a:latin typeface="Chalkboard"/>
                        <a:cs typeface="Chalkboard"/>
                      </a:endParaRPr>
                    </a:p>
                  </a:txBody>
                  <a:tcPr>
                    <a:solidFill>
                      <a:srgbClr val="D9D9D9"/>
                    </a:solidFill>
                  </a:tcPr>
                </a:tc>
              </a:tr>
              <a:tr h="910704">
                <a:tc>
                  <a:txBody>
                    <a:bodyPr/>
                    <a:lstStyle/>
                    <a:p>
                      <a:r>
                        <a:rPr lang="en-US" u="sng" dirty="0" smtClean="0">
                          <a:solidFill>
                            <a:srgbClr val="B465BB"/>
                          </a:solidFill>
                          <a:latin typeface="Chalkboard"/>
                          <a:cs typeface="Chalkboard"/>
                        </a:rPr>
                        <a:t>Student</a:t>
                      </a:r>
                      <a:r>
                        <a:rPr lang="en-US" u="sng" baseline="0" dirty="0" smtClean="0">
                          <a:solidFill>
                            <a:srgbClr val="B465BB"/>
                          </a:solidFill>
                          <a:latin typeface="Chalkboard"/>
                          <a:cs typeface="Chalkboard"/>
                        </a:rPr>
                        <a:t> F</a:t>
                      </a:r>
                      <a:endParaRPr lang="en-US" u="sng" dirty="0" smtClean="0">
                        <a:solidFill>
                          <a:srgbClr val="B465BB"/>
                        </a:solidFill>
                        <a:latin typeface="Chalkboard"/>
                        <a:cs typeface="Chalkboard"/>
                      </a:endParaRPr>
                    </a:p>
                    <a:p>
                      <a:endParaRPr lang="en-US" u="sng" dirty="0" smtClean="0">
                        <a:solidFill>
                          <a:srgbClr val="B465BB"/>
                        </a:solidFill>
                        <a:latin typeface="Chalkboard"/>
                        <a:cs typeface="Chalkboard"/>
                      </a:endParaRPr>
                    </a:p>
                    <a:p>
                      <a:endParaRPr lang="en-US" u="sng" dirty="0" smtClean="0">
                        <a:solidFill>
                          <a:srgbClr val="B465BB"/>
                        </a:solidFill>
                        <a:latin typeface="Chalkboard"/>
                        <a:cs typeface="Chalkboard"/>
                      </a:endParaRPr>
                    </a:p>
                    <a:p>
                      <a:endParaRPr lang="en-US" u="sng" dirty="0" smtClean="0">
                        <a:solidFill>
                          <a:srgbClr val="B465BB"/>
                        </a:solidFill>
                        <a:latin typeface="Chalkboard"/>
                        <a:cs typeface="Chalkboard"/>
                      </a:endParaRPr>
                    </a:p>
                    <a:p>
                      <a:endParaRPr lang="en-US" u="sng" dirty="0" smtClean="0">
                        <a:solidFill>
                          <a:srgbClr val="B465BB"/>
                        </a:solidFill>
                        <a:latin typeface="Chalkboard"/>
                        <a:cs typeface="Chalkboard"/>
                      </a:endParaRPr>
                    </a:p>
                    <a:p>
                      <a:endParaRPr lang="en-US" u="sng" dirty="0">
                        <a:solidFill>
                          <a:srgbClr val="B465BB"/>
                        </a:solidFill>
                        <a:latin typeface="Chalkboard"/>
                        <a:cs typeface="Chalkboard"/>
                      </a:endParaRPr>
                    </a:p>
                  </a:txBody>
                  <a:tcPr/>
                </a:tc>
                <a:tc>
                  <a:txBody>
                    <a:bodyPr/>
                    <a:lstStyle/>
                    <a:p>
                      <a:r>
                        <a:rPr lang="en-US" u="sng" dirty="0" smtClean="0">
                          <a:solidFill>
                            <a:srgbClr val="B465BB"/>
                          </a:solidFill>
                          <a:latin typeface="Chalkboard"/>
                          <a:cs typeface="Chalkboard"/>
                        </a:rPr>
                        <a:t>Student G</a:t>
                      </a:r>
                      <a:endParaRPr lang="en-US" u="sng" dirty="0">
                        <a:solidFill>
                          <a:srgbClr val="B465BB"/>
                        </a:solidFill>
                        <a:latin typeface="Chalkboard"/>
                        <a:cs typeface="Chalkboard"/>
                      </a:endParaRPr>
                    </a:p>
                  </a:txBody>
                  <a:tcPr/>
                </a:tc>
                <a:tc>
                  <a:txBody>
                    <a:bodyPr/>
                    <a:lstStyle/>
                    <a:p>
                      <a:r>
                        <a:rPr lang="en-US" u="sng" dirty="0" smtClean="0">
                          <a:solidFill>
                            <a:srgbClr val="B465BB"/>
                          </a:solidFill>
                          <a:latin typeface="Chalkboard"/>
                          <a:cs typeface="Chalkboard"/>
                        </a:rPr>
                        <a:t>Student H</a:t>
                      </a:r>
                      <a:endParaRPr lang="en-US" u="sng" dirty="0">
                        <a:solidFill>
                          <a:srgbClr val="B465BB"/>
                        </a:solidFill>
                        <a:latin typeface="Chalkboard"/>
                        <a:cs typeface="Chalkboard"/>
                      </a:endParaRPr>
                    </a:p>
                  </a:txBody>
                  <a:tcPr/>
                </a:tc>
                <a:tc>
                  <a:txBody>
                    <a:bodyPr/>
                    <a:lstStyle/>
                    <a:p>
                      <a:r>
                        <a:rPr lang="en-US" u="sng" dirty="0" smtClean="0">
                          <a:solidFill>
                            <a:srgbClr val="B465BB"/>
                          </a:solidFill>
                          <a:latin typeface="Chalkboard"/>
                          <a:cs typeface="Chalkboard"/>
                        </a:rPr>
                        <a:t>Student</a:t>
                      </a:r>
                      <a:r>
                        <a:rPr lang="en-US" u="sng" baseline="0" dirty="0" smtClean="0">
                          <a:solidFill>
                            <a:srgbClr val="B465BB"/>
                          </a:solidFill>
                          <a:latin typeface="Chalkboard"/>
                          <a:cs typeface="Chalkboard"/>
                        </a:rPr>
                        <a:t> I</a:t>
                      </a:r>
                      <a:endParaRPr lang="en-US" u="sng" dirty="0">
                        <a:solidFill>
                          <a:srgbClr val="B465BB"/>
                        </a:solidFill>
                        <a:latin typeface="Chalkboard"/>
                        <a:cs typeface="Chalkboard"/>
                      </a:endParaRPr>
                    </a:p>
                  </a:txBody>
                  <a:tcPr/>
                </a:tc>
                <a:tc>
                  <a:txBody>
                    <a:bodyPr/>
                    <a:lstStyle/>
                    <a:p>
                      <a:r>
                        <a:rPr lang="en-US" u="sng" dirty="0" smtClean="0">
                          <a:solidFill>
                            <a:srgbClr val="B465BB"/>
                          </a:solidFill>
                          <a:latin typeface="Chalkboard"/>
                          <a:cs typeface="Chalkboard"/>
                        </a:rPr>
                        <a:t>Student J</a:t>
                      </a:r>
                      <a:endParaRPr lang="en-US" u="sng" dirty="0">
                        <a:solidFill>
                          <a:srgbClr val="B465BB"/>
                        </a:solidFill>
                        <a:latin typeface="Chalkboard"/>
                        <a:cs typeface="Chalkboard"/>
                      </a:endParaRPr>
                    </a:p>
                  </a:txBody>
                  <a:tcPr/>
                </a:tc>
              </a:tr>
            </a:tbl>
          </a:graphicData>
        </a:graphic>
      </p:graphicFrame>
    </p:spTree>
    <p:extLst>
      <p:ext uri="{BB962C8B-B14F-4D97-AF65-F5344CB8AC3E}">
        <p14:creationId xmlns:p14="http://schemas.microsoft.com/office/powerpoint/2010/main" xmlns="" val="33685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38258"/>
            <a:ext cx="7498080" cy="1143000"/>
          </a:xfrm>
        </p:spPr>
        <p:txBody>
          <a:bodyPr/>
          <a:lstStyle/>
          <a:p>
            <a:r>
              <a:rPr lang="en-US" b="1" u="sng" dirty="0" smtClean="0">
                <a:latin typeface="Chalkboard"/>
                <a:cs typeface="Chalkboard"/>
              </a:rPr>
              <a:t>Summative Assessment</a:t>
            </a:r>
            <a:endParaRPr lang="en-US" b="1" u="sng" dirty="0">
              <a:latin typeface="Chalkboard"/>
              <a:cs typeface="Chalkboard"/>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507870650"/>
              </p:ext>
            </p:extLst>
          </p:nvPr>
        </p:nvGraphicFramePr>
        <p:xfrm>
          <a:off x="1435100" y="2237500"/>
          <a:ext cx="7499350" cy="4111634"/>
        </p:xfrm>
        <a:graphic>
          <a:graphicData uri="http://schemas.openxmlformats.org/drawingml/2006/table">
            <a:tbl>
              <a:tblPr firstRow="1" bandRow="1">
                <a:tableStyleId>{5C22544A-7EE6-4342-B048-85BDC9FD1C3A}</a:tableStyleId>
              </a:tblPr>
              <a:tblGrid>
                <a:gridCol w="2465937"/>
                <a:gridCol w="1315466"/>
                <a:gridCol w="1209623"/>
                <a:gridCol w="1360827"/>
                <a:gridCol w="1147497"/>
              </a:tblGrid>
              <a:tr h="393074">
                <a:tc>
                  <a:txBody>
                    <a:bodyPr/>
                    <a:lstStyle/>
                    <a:p>
                      <a:r>
                        <a:rPr lang="en-US" sz="1400" dirty="0" smtClean="0">
                          <a:latin typeface="Chalkboard"/>
                          <a:cs typeface="Chalkboard"/>
                        </a:rPr>
                        <a:t>THROWING</a:t>
                      </a:r>
                      <a:endParaRPr lang="en-US" sz="1400" dirty="0">
                        <a:latin typeface="Chalkboard"/>
                        <a:cs typeface="Chalkboard"/>
                      </a:endParaRPr>
                    </a:p>
                  </a:txBody>
                  <a:tcPr/>
                </a:tc>
                <a:tc>
                  <a:txBody>
                    <a:bodyPr/>
                    <a:lstStyle/>
                    <a:p>
                      <a:pPr algn="ctr"/>
                      <a:r>
                        <a:rPr lang="en-US" sz="1400" dirty="0" smtClean="0"/>
                        <a:t>4</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r>
              <a:tr h="1254812">
                <a:tc>
                  <a:txBody>
                    <a:bodyPr/>
                    <a:lstStyle/>
                    <a:p>
                      <a:r>
                        <a:rPr lang="en-US" sz="1400" b="1" u="sng" dirty="0" smtClean="0">
                          <a:latin typeface="Chalkboard"/>
                          <a:cs typeface="Chalkboard"/>
                        </a:rPr>
                        <a:t>Knowledge &amp; Understanding</a:t>
                      </a:r>
                    </a:p>
                    <a:p>
                      <a:pPr marL="171450" indent="-171450">
                        <a:buFont typeface="Arial"/>
                        <a:buChar char="•"/>
                      </a:pPr>
                      <a:r>
                        <a:rPr lang="en-US" sz="1000" dirty="0" smtClean="0">
                          <a:latin typeface="Chalkboard"/>
                          <a:cs typeface="Chalkboard"/>
                        </a:rPr>
                        <a:t>Contrilateral</a:t>
                      </a:r>
                      <a:r>
                        <a:rPr lang="en-US" sz="1000" baseline="0" dirty="0" smtClean="0">
                          <a:latin typeface="Chalkboard"/>
                          <a:cs typeface="Chalkboard"/>
                        </a:rPr>
                        <a:t> movement shown</a:t>
                      </a:r>
                    </a:p>
                    <a:p>
                      <a:pPr marL="171450" indent="-171450">
                        <a:buFont typeface="Arial"/>
                        <a:buChar char="•"/>
                      </a:pPr>
                      <a:r>
                        <a:rPr lang="en-US" sz="1000" baseline="0" dirty="0" smtClean="0">
                          <a:latin typeface="Chalkboard"/>
                          <a:cs typeface="Chalkboard"/>
                        </a:rPr>
                        <a:t>Trunk rotation</a:t>
                      </a:r>
                    </a:p>
                    <a:p>
                      <a:pPr marL="171450" indent="-171450">
                        <a:buFont typeface="Arial"/>
                        <a:buChar char="•"/>
                      </a:pPr>
                      <a:r>
                        <a:rPr lang="en-US" sz="1000" baseline="0" dirty="0" smtClean="0">
                          <a:latin typeface="Chalkboard"/>
                          <a:cs typeface="Chalkboard"/>
                        </a:rPr>
                        <a:t>Uses target arm</a:t>
                      </a:r>
                    </a:p>
                    <a:p>
                      <a:pPr marL="171450" indent="-171450">
                        <a:buFont typeface="Arial"/>
                        <a:buChar char="•"/>
                      </a:pPr>
                      <a:r>
                        <a:rPr lang="en-US" sz="1000" baseline="0" dirty="0" smtClean="0">
                          <a:latin typeface="Chalkboard"/>
                          <a:cs typeface="Chalkboard"/>
                        </a:rPr>
                        <a:t>Appropriate flexion at hip</a:t>
                      </a:r>
                    </a:p>
                    <a:p>
                      <a:pPr marL="171450" indent="-171450">
                        <a:buFont typeface="Arial"/>
                        <a:buChar char="•"/>
                      </a:pPr>
                      <a:r>
                        <a:rPr lang="en-US" sz="1000" baseline="0" dirty="0" smtClean="0">
                          <a:latin typeface="Chalkboard"/>
                          <a:cs typeface="Chalkboard"/>
                        </a:rPr>
                        <a:t>Correct arm action with follow though</a:t>
                      </a:r>
                    </a:p>
                    <a:p>
                      <a:pPr marL="171450" indent="-171450">
                        <a:buFont typeface="Arial"/>
                        <a:buChar char="•"/>
                      </a:pPr>
                      <a:r>
                        <a:rPr lang="en-US" sz="1000" baseline="0" dirty="0" smtClean="0">
                          <a:latin typeface="Chalkboard"/>
                          <a:cs typeface="Chalkboard"/>
                        </a:rPr>
                        <a:t>Stability &amp; control established</a:t>
                      </a:r>
                    </a:p>
                  </a:txBody>
                  <a:tcPr/>
                </a:tc>
                <a:tc>
                  <a:txBody>
                    <a:bodyPr/>
                    <a:lstStyle/>
                    <a:p>
                      <a:pPr algn="ctr"/>
                      <a:endParaRPr lang="en-US" sz="1400" dirty="0" smtClean="0"/>
                    </a:p>
                    <a:p>
                      <a:pPr algn="ctr"/>
                      <a:endParaRPr lang="en-US" sz="1400" dirty="0" smtClean="0"/>
                    </a:p>
                    <a:p>
                      <a:pPr algn="ctr"/>
                      <a:r>
                        <a:rPr lang="en-US" sz="1400" dirty="0" smtClean="0"/>
                        <a:t>All elements shown consistently</a:t>
                      </a:r>
                    </a:p>
                    <a:p>
                      <a:pPr algn="ct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Most elements shown consistently</a:t>
                      </a: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Some elements shown consistently</a:t>
                      </a: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Few elements shown consistently</a:t>
                      </a:r>
                    </a:p>
                    <a:p>
                      <a:pPr algn="ctr"/>
                      <a:endParaRPr lang="en-US" sz="1400" dirty="0"/>
                    </a:p>
                  </a:txBody>
                  <a:tcPr/>
                </a:tc>
              </a:tr>
              <a:tr h="752887">
                <a:tc>
                  <a:txBody>
                    <a:bodyPr/>
                    <a:lstStyle/>
                    <a:p>
                      <a:r>
                        <a:rPr lang="en-US" sz="1400" b="1" u="sng" dirty="0" smtClean="0">
                          <a:latin typeface="Chalkboard"/>
                          <a:cs typeface="Chalkboard"/>
                        </a:rPr>
                        <a:t>Thinking</a:t>
                      </a:r>
                    </a:p>
                    <a:p>
                      <a:pPr marL="171450" indent="-171450">
                        <a:buFont typeface="Arial"/>
                        <a:buChar char="•"/>
                      </a:pPr>
                      <a:r>
                        <a:rPr lang="en-US" sz="1000" dirty="0" smtClean="0">
                          <a:latin typeface="Chalkboard"/>
                          <a:cs typeface="Chalkboard"/>
                        </a:rPr>
                        <a:t>Analyzes</a:t>
                      </a:r>
                      <a:r>
                        <a:rPr lang="en-US" sz="1000" baseline="0" dirty="0" smtClean="0">
                          <a:latin typeface="Chalkboard"/>
                          <a:cs typeface="Chalkboard"/>
                        </a:rPr>
                        <a:t> movement patterns</a:t>
                      </a:r>
                    </a:p>
                    <a:p>
                      <a:pPr marL="171450" indent="-171450">
                        <a:buFont typeface="Arial"/>
                        <a:buChar char="•"/>
                      </a:pPr>
                      <a:r>
                        <a:rPr lang="en-US" sz="1000" baseline="0" dirty="0" smtClean="0">
                          <a:latin typeface="Chalkboard"/>
                          <a:cs typeface="Chalkboard"/>
                        </a:rPr>
                        <a:t>Attempts to understand and make corrections given</a:t>
                      </a:r>
                      <a:endParaRPr lang="en-US" sz="10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Always</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Usually</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Sometimes</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Rarely</a:t>
                      </a:r>
                      <a:endParaRPr lang="en-US" sz="1400" dirty="0">
                        <a:latin typeface="Chalkboard"/>
                        <a:cs typeface="Chalkboard"/>
                      </a:endParaRPr>
                    </a:p>
                  </a:txBody>
                  <a:tcPr/>
                </a:tc>
              </a:tr>
              <a:tr h="510378">
                <a:tc>
                  <a:txBody>
                    <a:bodyPr/>
                    <a:lstStyle/>
                    <a:p>
                      <a:r>
                        <a:rPr lang="en-US" sz="1400" b="1" u="sng" dirty="0" smtClean="0">
                          <a:latin typeface="Chalkboard"/>
                          <a:cs typeface="Chalkboard"/>
                        </a:rPr>
                        <a:t>Communication</a:t>
                      </a:r>
                    </a:p>
                    <a:p>
                      <a:pPr marL="171450" indent="-171450">
                        <a:buFont typeface="Arial"/>
                        <a:buChar char="•"/>
                      </a:pPr>
                      <a:r>
                        <a:rPr lang="en-US" sz="1000" dirty="0" smtClean="0">
                          <a:latin typeface="Chalkboard"/>
                          <a:cs typeface="Chalkboard"/>
                        </a:rPr>
                        <a:t>Uses</a:t>
                      </a:r>
                      <a:r>
                        <a:rPr lang="en-US" sz="1000" baseline="0" dirty="0" smtClean="0">
                          <a:latin typeface="Chalkboard"/>
                          <a:cs typeface="Chalkboard"/>
                        </a:rPr>
                        <a:t> correct vocabulary when communicating verbally</a:t>
                      </a: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Always</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Usually</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Sometimes</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Rarely</a:t>
                      </a:r>
                      <a:endParaRPr lang="en-US" sz="1400" dirty="0">
                        <a:latin typeface="Chalkboard"/>
                        <a:cs typeface="Chalkboard"/>
                      </a:endParaRPr>
                    </a:p>
                  </a:txBody>
                  <a:tcPr/>
                </a:tc>
              </a:tr>
              <a:tr h="752887">
                <a:tc>
                  <a:txBody>
                    <a:bodyPr/>
                    <a:lstStyle/>
                    <a:p>
                      <a:r>
                        <a:rPr lang="en-US" sz="1400" b="1" u="sng" dirty="0" smtClean="0">
                          <a:latin typeface="Chalkboard"/>
                          <a:cs typeface="Chalkboard"/>
                        </a:rPr>
                        <a:t>Application</a:t>
                      </a:r>
                    </a:p>
                    <a:p>
                      <a:pPr marL="171450" indent="-171450">
                        <a:buFont typeface="Arial"/>
                        <a:buChar char="•"/>
                      </a:pPr>
                      <a:r>
                        <a:rPr lang="en-US" sz="1000" b="0" u="none" dirty="0" smtClean="0">
                          <a:latin typeface="Chalkboard"/>
                          <a:cs typeface="Chalkboard"/>
                        </a:rPr>
                        <a:t>Uses</a:t>
                      </a:r>
                      <a:r>
                        <a:rPr lang="en-US" sz="1000" b="0" u="none" baseline="0" dirty="0" smtClean="0">
                          <a:latin typeface="Chalkboard"/>
                          <a:cs typeface="Chalkboard"/>
                        </a:rPr>
                        <a:t> developed throwing movement patterns in multiple situations including game play.</a:t>
                      </a:r>
                      <a:endParaRPr lang="en-US" sz="1000" b="0" u="none"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Consistently</a:t>
                      </a:r>
                      <a:r>
                        <a:rPr lang="en-US" sz="1400" baseline="0" dirty="0" smtClean="0">
                          <a:latin typeface="Chalkboard"/>
                          <a:cs typeface="Chalkboard"/>
                        </a:rPr>
                        <a:t> &amp; Accurately</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Consistently</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Inconsistently</a:t>
                      </a:r>
                      <a:endParaRPr lang="en-US" sz="1400" dirty="0">
                        <a:latin typeface="Chalkboard"/>
                        <a:cs typeface="Chalkboard"/>
                      </a:endParaRPr>
                    </a:p>
                  </a:txBody>
                  <a:tcPr/>
                </a:tc>
                <a:tc>
                  <a:txBody>
                    <a:bodyPr/>
                    <a:lstStyle/>
                    <a:p>
                      <a:pPr algn="ctr"/>
                      <a:endParaRPr lang="en-US" sz="1400" dirty="0" smtClean="0">
                        <a:latin typeface="Chalkboard"/>
                        <a:cs typeface="Chalkboard"/>
                      </a:endParaRPr>
                    </a:p>
                    <a:p>
                      <a:pPr algn="ctr"/>
                      <a:r>
                        <a:rPr lang="en-US" sz="1400" dirty="0" smtClean="0">
                          <a:latin typeface="Chalkboard"/>
                          <a:cs typeface="Chalkboard"/>
                        </a:rPr>
                        <a:t>Struggles to</a:t>
                      </a:r>
                      <a:endParaRPr lang="en-US" sz="1400" dirty="0">
                        <a:latin typeface="Chalkboard"/>
                        <a:cs typeface="Chalkboard"/>
                      </a:endParaRPr>
                    </a:p>
                  </a:txBody>
                  <a:tcPr/>
                </a:tc>
              </a:tr>
            </a:tbl>
          </a:graphicData>
        </a:graphic>
      </p:graphicFrame>
      <p:sp>
        <p:nvSpPr>
          <p:cNvPr id="6" name="TextBox 5"/>
          <p:cNvSpPr txBox="1"/>
          <p:nvPr/>
        </p:nvSpPr>
        <p:spPr>
          <a:xfrm>
            <a:off x="1435100" y="1220786"/>
            <a:ext cx="7148111" cy="923330"/>
          </a:xfrm>
          <a:prstGeom prst="rect">
            <a:avLst/>
          </a:prstGeom>
          <a:noFill/>
        </p:spPr>
        <p:txBody>
          <a:bodyPr wrap="none" rtlCol="0">
            <a:spAutoFit/>
          </a:bodyPr>
          <a:lstStyle/>
          <a:p>
            <a:r>
              <a:rPr lang="en-US" u="sng" dirty="0">
                <a:latin typeface="Chalkboard"/>
                <a:cs typeface="Chalkboard"/>
              </a:rPr>
              <a:t>Learning Goal</a:t>
            </a:r>
            <a:r>
              <a:rPr lang="en-US" dirty="0">
                <a:latin typeface="Chalkboard"/>
                <a:cs typeface="Chalkboard"/>
              </a:rPr>
              <a:t>: B1.4 – </a:t>
            </a:r>
            <a:r>
              <a:rPr lang="en-US" b="1" dirty="0">
                <a:latin typeface="Chalkboard"/>
                <a:cs typeface="Chalkboard"/>
              </a:rPr>
              <a:t>Send</a:t>
            </a:r>
            <a:r>
              <a:rPr lang="en-US" dirty="0">
                <a:latin typeface="Chalkboard"/>
                <a:cs typeface="Chalkboard"/>
              </a:rPr>
              <a:t> &amp; receive objects using different body </a:t>
            </a:r>
          </a:p>
          <a:p>
            <a:r>
              <a:rPr lang="en-US" dirty="0">
                <a:latin typeface="Chalkboard"/>
                <a:cs typeface="Chalkboard"/>
              </a:rPr>
              <a:t>parts &amp; equipment, </a:t>
            </a:r>
            <a:r>
              <a:rPr lang="en-US" b="1" dirty="0">
                <a:latin typeface="Chalkboard"/>
                <a:cs typeface="Chalkboard"/>
              </a:rPr>
              <a:t>adjusting for speed, while applying basic </a:t>
            </a:r>
          </a:p>
          <a:p>
            <a:r>
              <a:rPr lang="en-US" b="1" dirty="0">
                <a:latin typeface="Chalkboard"/>
                <a:cs typeface="Chalkboard"/>
              </a:rPr>
              <a:t>principals of movement</a:t>
            </a:r>
            <a:r>
              <a:rPr lang="en-US" dirty="0" smtClean="0">
                <a:latin typeface="Chalkboard"/>
                <a:cs typeface="Chalkboard"/>
              </a:rPr>
              <a:t>.</a:t>
            </a:r>
            <a:r>
              <a:rPr lang="en-US" baseline="30000" dirty="0" smtClean="0">
                <a:latin typeface="Chalkboard"/>
                <a:cs typeface="Chalkboard"/>
              </a:rPr>
              <a:t>3</a:t>
            </a:r>
            <a:endParaRPr lang="en-US" dirty="0">
              <a:latin typeface="Chalkboard"/>
              <a:cs typeface="Chalkboard"/>
            </a:endParaRPr>
          </a:p>
        </p:txBody>
      </p:sp>
    </p:spTree>
    <p:extLst>
      <p:ext uri="{BB962C8B-B14F-4D97-AF65-F5344CB8AC3E}">
        <p14:creationId xmlns:p14="http://schemas.microsoft.com/office/powerpoint/2010/main" xmlns="" val="208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3376"/>
            <a:ext cx="7498080" cy="1143000"/>
          </a:xfrm>
        </p:spPr>
        <p:txBody>
          <a:bodyPr>
            <a:normAutofit/>
          </a:bodyPr>
          <a:lstStyle/>
          <a:p>
            <a:r>
              <a:rPr lang="en-US" sz="2800" dirty="0" smtClean="0"/>
              <a:t>Things to Remember When </a:t>
            </a:r>
            <a:r>
              <a:rPr lang="en-US" sz="2800" dirty="0"/>
              <a:t>A</a:t>
            </a:r>
            <a:r>
              <a:rPr lang="en-US" sz="2800" dirty="0" smtClean="0"/>
              <a:t>ssessing &amp; Evaluating in Physical Education…</a:t>
            </a:r>
            <a:endParaRPr lang="en-US" sz="2800" dirty="0"/>
          </a:p>
        </p:txBody>
      </p:sp>
      <p:sp>
        <p:nvSpPr>
          <p:cNvPr id="3" name="Content Placeholder 2"/>
          <p:cNvSpPr>
            <a:spLocks noGrp="1"/>
          </p:cNvSpPr>
          <p:nvPr>
            <p:ph sz="half" idx="1"/>
          </p:nvPr>
        </p:nvSpPr>
        <p:spPr>
          <a:xfrm>
            <a:off x="1435608" y="1282111"/>
            <a:ext cx="7016638" cy="5188485"/>
          </a:xfrm>
        </p:spPr>
        <p:txBody>
          <a:bodyPr>
            <a:normAutofit lnSpcReduction="10000"/>
          </a:bodyPr>
          <a:lstStyle/>
          <a:p>
            <a:r>
              <a:rPr lang="en-US" sz="1600" dirty="0" smtClean="0">
                <a:solidFill>
                  <a:schemeClr val="tx2">
                    <a:lumMod val="50000"/>
                    <a:lumOff val="50000"/>
                  </a:schemeClr>
                </a:solidFill>
                <a:latin typeface="Chalkboard"/>
                <a:cs typeface="Chalkboard"/>
              </a:rPr>
              <a:t>The achievement chart on pages 38-39 are your primary resource</a:t>
            </a:r>
            <a:r>
              <a:rPr lang="en-US" sz="1600" dirty="0" smtClean="0">
                <a:solidFill>
                  <a:schemeClr val="accent2">
                    <a:lumMod val="75000"/>
                    <a:lumOff val="25000"/>
                  </a:schemeClr>
                </a:solidFill>
                <a:latin typeface="Chalkboard"/>
                <a:cs typeface="Chalkboard"/>
              </a:rPr>
              <a:t>.</a:t>
            </a:r>
            <a:r>
              <a:rPr lang="en-US" sz="1600" baseline="30000" dirty="0">
                <a:solidFill>
                  <a:schemeClr val="accent2">
                    <a:lumMod val="75000"/>
                    <a:lumOff val="25000"/>
                  </a:schemeClr>
                </a:solidFill>
                <a:latin typeface="Chalkboard"/>
                <a:cs typeface="Chalkboard"/>
              </a:rPr>
              <a:t>3</a:t>
            </a:r>
            <a:endParaRPr lang="en-US" sz="1600" dirty="0" smtClean="0">
              <a:solidFill>
                <a:schemeClr val="accent2">
                  <a:lumMod val="75000"/>
                  <a:lumOff val="25000"/>
                </a:schemeClr>
              </a:solidFill>
              <a:latin typeface="Chalkboard"/>
              <a:cs typeface="Chalkboard"/>
            </a:endParaRPr>
          </a:p>
          <a:p>
            <a:pPr lvl="1"/>
            <a:r>
              <a:rPr lang="en-US" sz="1200" dirty="0" smtClean="0">
                <a:latin typeface="Chalkboard"/>
                <a:cs typeface="Chalkboard"/>
              </a:rPr>
              <a:t>Use the information in brackets to help you determine which achievement category you are evaluating.</a:t>
            </a:r>
          </a:p>
          <a:p>
            <a:pPr lvl="1"/>
            <a:endParaRPr lang="en-US" sz="1000" dirty="0">
              <a:latin typeface="Chalkboard"/>
              <a:cs typeface="Chalkboard"/>
            </a:endParaRPr>
          </a:p>
          <a:p>
            <a:r>
              <a:rPr lang="en-US" sz="1600" dirty="0" smtClean="0">
                <a:solidFill>
                  <a:srgbClr val="B465BB"/>
                </a:solidFill>
                <a:latin typeface="Chalkboard"/>
                <a:cs typeface="Chalkboard"/>
              </a:rPr>
              <a:t>Evaluation should not be completed based on the units you teach, it should be based on the expectations you are covering.</a:t>
            </a:r>
          </a:p>
          <a:p>
            <a:pPr lvl="1"/>
            <a:r>
              <a:rPr lang="en-US" sz="1200" dirty="0" smtClean="0">
                <a:latin typeface="Chalkboard"/>
                <a:cs typeface="Chalkboard"/>
              </a:rPr>
              <a:t>There is no unit mark for volleyball however you may be covering several expectations when teaching a unit on volleyball.</a:t>
            </a:r>
          </a:p>
          <a:p>
            <a:pPr lvl="1"/>
            <a:r>
              <a:rPr lang="en-US" sz="1200" dirty="0" smtClean="0">
                <a:latin typeface="Chalkboard"/>
                <a:cs typeface="Chalkboard"/>
              </a:rPr>
              <a:t>You must evaluate these expectations separately and not lump them altogether.</a:t>
            </a:r>
          </a:p>
          <a:p>
            <a:pPr marL="402336" lvl="1" indent="0">
              <a:buNone/>
            </a:pPr>
            <a:endParaRPr lang="en-US" sz="1000" dirty="0">
              <a:latin typeface="Chalkboard"/>
              <a:cs typeface="Chalkboard"/>
            </a:endParaRPr>
          </a:p>
          <a:p>
            <a:r>
              <a:rPr lang="en-US" sz="1600" dirty="0">
                <a:solidFill>
                  <a:srgbClr val="B465BB"/>
                </a:solidFill>
                <a:latin typeface="Chalkboard"/>
                <a:cs typeface="Chalkboard"/>
              </a:rPr>
              <a:t>The </a:t>
            </a:r>
            <a:r>
              <a:rPr lang="en-US" sz="1600" dirty="0" smtClean="0">
                <a:solidFill>
                  <a:srgbClr val="B465BB"/>
                </a:solidFill>
                <a:latin typeface="Chalkboard"/>
                <a:cs typeface="Chalkboard"/>
              </a:rPr>
              <a:t>qualifiers defining each levels within the achievement chart are vague.</a:t>
            </a:r>
            <a:endParaRPr lang="en-US" sz="1600" dirty="0">
              <a:solidFill>
                <a:srgbClr val="B465BB"/>
              </a:solidFill>
              <a:latin typeface="Chalkboard"/>
              <a:cs typeface="Chalkboard"/>
            </a:endParaRPr>
          </a:p>
          <a:p>
            <a:pPr lvl="1"/>
            <a:r>
              <a:rPr lang="en-US" sz="1200" dirty="0" smtClean="0">
                <a:latin typeface="Chalkboard"/>
                <a:cs typeface="Chalkboard"/>
              </a:rPr>
              <a:t>What is the difference between a Level 4 “with a high degree of effectiveness” and a Level 3 “with a considerable degree of effectiveness.”?</a:t>
            </a:r>
          </a:p>
          <a:p>
            <a:pPr lvl="1"/>
            <a:r>
              <a:rPr lang="en-US" sz="1200" dirty="0" smtClean="0">
                <a:latin typeface="Chalkboard"/>
                <a:cs typeface="Chalkboard"/>
              </a:rPr>
              <a:t>This is where your professional judgment comes into play as now allowed by the government through the </a:t>
            </a:r>
            <a:r>
              <a:rPr lang="en-US" sz="1200" i="1" dirty="0" smtClean="0">
                <a:latin typeface="Chalkboard"/>
                <a:cs typeface="Chalkboard"/>
              </a:rPr>
              <a:t>Growing Success</a:t>
            </a:r>
            <a:r>
              <a:rPr lang="en-US" sz="1200" dirty="0" smtClean="0">
                <a:latin typeface="Chalkboard"/>
                <a:cs typeface="Chalkboard"/>
              </a:rPr>
              <a:t> document published last year.</a:t>
            </a:r>
            <a:r>
              <a:rPr lang="en-US" sz="1200" baseline="30000" dirty="0" smtClean="0">
                <a:latin typeface="Chalkboard"/>
                <a:cs typeface="Chalkboard"/>
              </a:rPr>
              <a:t>2</a:t>
            </a:r>
            <a:endParaRPr lang="en-US" sz="1200" dirty="0" smtClean="0">
              <a:latin typeface="Chalkboard"/>
              <a:cs typeface="Chalkboard"/>
            </a:endParaRPr>
          </a:p>
          <a:p>
            <a:pPr lvl="1"/>
            <a:r>
              <a:rPr lang="en-US" sz="1200" dirty="0" smtClean="0">
                <a:latin typeface="Chalkboard"/>
                <a:cs typeface="Chalkboard"/>
              </a:rPr>
              <a:t>It is not necessary or prudent to evaluate your students on a one time serving “test” in volleyball.  Skill evaluation should be ongoing and students must be provided with several opportunities to demonstrate their skills for evaluation.</a:t>
            </a:r>
          </a:p>
          <a:p>
            <a:pPr lvl="1"/>
            <a:endParaRPr lang="en-US" sz="1000" dirty="0">
              <a:latin typeface="Chalkboard"/>
              <a:cs typeface="Chalkboard"/>
            </a:endParaRPr>
          </a:p>
          <a:p>
            <a:r>
              <a:rPr lang="en-US" sz="1600" dirty="0" smtClean="0">
                <a:solidFill>
                  <a:srgbClr val="B465BB"/>
                </a:solidFill>
                <a:latin typeface="Chalkboard"/>
                <a:cs typeface="Chalkboard"/>
              </a:rPr>
              <a:t>The mode (the highest, most frequent number) is used to assign term grades when evaluating in any subject not the mean (the average).</a:t>
            </a:r>
            <a:r>
              <a:rPr lang="en-US" sz="1600" baseline="30000" dirty="0" smtClean="0">
                <a:solidFill>
                  <a:srgbClr val="B465BB"/>
                </a:solidFill>
                <a:latin typeface="Chalkboard"/>
                <a:cs typeface="Chalkboard"/>
              </a:rPr>
              <a:t>2</a:t>
            </a:r>
            <a:endParaRPr lang="en-US" sz="1600" dirty="0">
              <a:solidFill>
                <a:srgbClr val="B465BB"/>
              </a:solidFill>
              <a:latin typeface="Chalkboard"/>
              <a:cs typeface="Chalkboard"/>
            </a:endParaRPr>
          </a:p>
          <a:p>
            <a:pPr lvl="1"/>
            <a:endParaRPr lang="en-US" sz="1200" dirty="0">
              <a:solidFill>
                <a:srgbClr val="B465BB"/>
              </a:solidFill>
              <a:latin typeface="Chalkboard"/>
              <a:cs typeface="Chalkboard"/>
            </a:endParaRPr>
          </a:p>
          <a:p>
            <a:pPr marL="402336" lvl="1" indent="0">
              <a:buNone/>
            </a:pPr>
            <a:endParaRPr lang="en-US" sz="1200" dirty="0" smtClean="0">
              <a:solidFill>
                <a:srgbClr val="B465BB"/>
              </a:solidFill>
              <a:latin typeface="Chalkboard"/>
              <a:cs typeface="Chalkboard"/>
            </a:endParaRPr>
          </a:p>
        </p:txBody>
      </p:sp>
    </p:spTree>
    <p:extLst>
      <p:ext uri="{BB962C8B-B14F-4D97-AF65-F5344CB8AC3E}">
        <p14:creationId xmlns:p14="http://schemas.microsoft.com/office/powerpoint/2010/main" xmlns="" val="8381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p:cTn id="60"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p:cTn id="66"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p:cTn id="74"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5"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6"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Chalkboard"/>
                <a:cs typeface="Chalkboard"/>
              </a:rPr>
              <a:t>References</a:t>
            </a:r>
            <a:endParaRPr lang="en-US" b="1" u="sng" dirty="0">
              <a:latin typeface="Chalkboard"/>
              <a:cs typeface="Chalkboard"/>
            </a:endParaRPr>
          </a:p>
        </p:txBody>
      </p:sp>
      <p:sp>
        <p:nvSpPr>
          <p:cNvPr id="3" name="Content Placeholder 2"/>
          <p:cNvSpPr>
            <a:spLocks noGrp="1"/>
          </p:cNvSpPr>
          <p:nvPr>
            <p:ph sz="half" idx="1"/>
          </p:nvPr>
        </p:nvSpPr>
        <p:spPr>
          <a:xfrm>
            <a:off x="1435607" y="1524000"/>
            <a:ext cx="6835195" cy="4663440"/>
          </a:xfrm>
        </p:spPr>
        <p:txBody>
          <a:bodyPr>
            <a:normAutofit/>
          </a:bodyPr>
          <a:lstStyle/>
          <a:p>
            <a:pPr marL="82296" indent="0">
              <a:buNone/>
            </a:pPr>
            <a:r>
              <a:rPr lang="en-US" sz="1400" i="1" dirty="0" smtClean="0"/>
              <a:t>1.     Developing Fundamental Object-Control Skills. </a:t>
            </a:r>
            <a:r>
              <a:rPr lang="en-US" sz="1400" dirty="0" smtClean="0"/>
              <a:t>[</a:t>
            </a:r>
            <a:r>
              <a:rPr lang="en-US" sz="1400" dirty="0"/>
              <a:t>PowerPoint slides]. Retrieved </a:t>
            </a:r>
            <a:r>
              <a:rPr lang="en-US" sz="1400" dirty="0" smtClean="0"/>
              <a:t>from</a:t>
            </a:r>
          </a:p>
          <a:p>
            <a:pPr marL="82296" indent="0">
              <a:buNone/>
            </a:pPr>
            <a:r>
              <a:rPr lang="en-US" sz="1400" dirty="0" smtClean="0">
                <a:hlinkClick r:id="rId2"/>
              </a:rPr>
              <a:t>www.yorku.ca</a:t>
            </a:r>
            <a:r>
              <a:rPr lang="en-US" sz="1400" dirty="0">
                <a:hlinkClick r:id="rId2"/>
              </a:rPr>
              <a:t>/bakerj/</a:t>
            </a:r>
            <a:r>
              <a:rPr lang="en-US" sz="1400" b="1" dirty="0">
                <a:hlinkClick r:id="rId2"/>
              </a:rPr>
              <a:t>Object</a:t>
            </a:r>
            <a:r>
              <a:rPr lang="en-US" sz="1400" dirty="0">
                <a:hlinkClick r:id="rId2"/>
              </a:rPr>
              <a:t>%20</a:t>
            </a:r>
            <a:r>
              <a:rPr lang="en-US" sz="1400" b="1" dirty="0">
                <a:hlinkClick r:id="rId2"/>
              </a:rPr>
              <a:t>Control</a:t>
            </a:r>
            <a:r>
              <a:rPr lang="en-US" sz="1400" dirty="0">
                <a:hlinkClick r:id="rId2"/>
              </a:rPr>
              <a:t>%20</a:t>
            </a:r>
            <a:r>
              <a:rPr lang="en-US" sz="1400" b="1" dirty="0">
                <a:hlinkClick r:id="rId2"/>
              </a:rPr>
              <a:t>Skills</a:t>
            </a:r>
            <a:r>
              <a:rPr lang="en-US" sz="1400" dirty="0">
                <a:hlinkClick r:id="rId2"/>
              </a:rPr>
              <a:t>%</a:t>
            </a:r>
            <a:r>
              <a:rPr lang="en-US" sz="1400" dirty="0" smtClean="0">
                <a:hlinkClick r:id="rId2"/>
              </a:rPr>
              <a:t>20web.ppt</a:t>
            </a:r>
            <a:endParaRPr lang="en-US" sz="1400" dirty="0" smtClean="0"/>
          </a:p>
          <a:p>
            <a:pPr marL="82296" indent="0">
              <a:buNone/>
            </a:pPr>
            <a:r>
              <a:rPr lang="en-US" sz="1400" dirty="0" smtClean="0"/>
              <a:t>(see this PPT for phases of catching, kicking, striking &amp; punting)</a:t>
            </a:r>
          </a:p>
          <a:p>
            <a:pPr marL="82296" indent="0">
              <a:buNone/>
            </a:pPr>
            <a:endParaRPr lang="en-US" sz="1400" dirty="0"/>
          </a:p>
          <a:p>
            <a:pPr marL="82296" indent="0">
              <a:buNone/>
            </a:pPr>
            <a:r>
              <a:rPr lang="en-US" sz="1400" dirty="0" smtClean="0"/>
              <a:t>2.     Ontario</a:t>
            </a:r>
            <a:r>
              <a:rPr lang="en-US" sz="1400" dirty="0"/>
              <a:t>. Ministry of Education. (2010). Growing success: Assessment, 	</a:t>
            </a:r>
          </a:p>
          <a:p>
            <a:pPr marL="82296" indent="0">
              <a:buNone/>
            </a:pPr>
            <a:r>
              <a:rPr lang="en-US" sz="1400" dirty="0"/>
              <a:t>evaluation &amp; reporting in schools. Toronto: Author.</a:t>
            </a:r>
          </a:p>
          <a:p>
            <a:pPr marL="82296" indent="0">
              <a:buNone/>
            </a:pPr>
            <a:endParaRPr lang="en-US" sz="1400" dirty="0" smtClean="0"/>
          </a:p>
          <a:p>
            <a:pPr marL="82296" indent="0">
              <a:buNone/>
            </a:pPr>
            <a:r>
              <a:rPr lang="en-US" sz="1400" dirty="0" smtClean="0"/>
              <a:t>3.     Ontario</a:t>
            </a:r>
            <a:r>
              <a:rPr lang="en-US" sz="1400" dirty="0"/>
              <a:t>. Ministry of Education. (2010). The Ontario curriculum: Grades 1-8:</a:t>
            </a:r>
          </a:p>
          <a:p>
            <a:pPr marL="82296" indent="0">
              <a:buNone/>
            </a:pPr>
            <a:r>
              <a:rPr lang="en-US" sz="1400" dirty="0" smtClean="0"/>
              <a:t>Health </a:t>
            </a:r>
            <a:r>
              <a:rPr lang="en-US" sz="1400" dirty="0"/>
              <a:t>and Physical </a:t>
            </a:r>
            <a:r>
              <a:rPr lang="en-US" sz="1400" dirty="0" smtClean="0"/>
              <a:t>Education. Toronto</a:t>
            </a:r>
            <a:r>
              <a:rPr lang="en-US" sz="1400" dirty="0"/>
              <a:t>: Author.</a:t>
            </a:r>
          </a:p>
          <a:p>
            <a:pPr marL="82296" indent="0">
              <a:buNone/>
            </a:pPr>
            <a:endParaRPr lang="en-US" sz="1400" dirty="0"/>
          </a:p>
        </p:txBody>
      </p:sp>
    </p:spTree>
    <p:extLst>
      <p:ext uri="{BB962C8B-B14F-4D97-AF65-F5344CB8AC3E}">
        <p14:creationId xmlns:p14="http://schemas.microsoft.com/office/powerpoint/2010/main" xmlns="" val="274561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799"/>
            <a:ext cx="7498080" cy="1143000"/>
          </a:xfrm>
        </p:spPr>
        <p:txBody>
          <a:bodyPr>
            <a:noAutofit/>
          </a:bodyPr>
          <a:lstStyle/>
          <a:p>
            <a:pPr algn="ctr"/>
            <a:r>
              <a:rPr lang="en-US" sz="3200" u="sng" dirty="0" smtClean="0">
                <a:latin typeface="Chalkboard"/>
                <a:cs typeface="Chalkboard"/>
              </a:rPr>
              <a:t>Assessment </a:t>
            </a:r>
            <a:r>
              <a:rPr lang="en-US" sz="3200" b="1" i="1" u="sng" dirty="0" smtClean="0">
                <a:latin typeface="Chalkboard"/>
                <a:cs typeface="Chalkboard"/>
              </a:rPr>
              <a:t>for, as </a:t>
            </a:r>
            <a:r>
              <a:rPr lang="en-US" sz="3200" u="sng" dirty="0" smtClean="0">
                <a:latin typeface="Chalkboard"/>
                <a:cs typeface="Chalkboard"/>
              </a:rPr>
              <a:t>and </a:t>
            </a:r>
            <a:r>
              <a:rPr lang="en-US" sz="3200" b="1" i="1" u="sng" dirty="0" smtClean="0">
                <a:latin typeface="Chalkboard"/>
                <a:cs typeface="Chalkboard"/>
              </a:rPr>
              <a:t>of</a:t>
            </a:r>
            <a:r>
              <a:rPr lang="en-US" sz="3200" u="sng" dirty="0" smtClean="0">
                <a:latin typeface="Chalkboard"/>
                <a:cs typeface="Chalkboard"/>
              </a:rPr>
              <a:t> Learning…</a:t>
            </a:r>
            <a:endParaRPr lang="en-US" sz="3200" u="sng" dirty="0">
              <a:latin typeface="Chalkboard"/>
              <a:cs typeface="Chalkboard"/>
            </a:endParaRPr>
          </a:p>
        </p:txBody>
      </p:sp>
      <p:sp>
        <p:nvSpPr>
          <p:cNvPr id="3" name="Content Placeholder 2"/>
          <p:cNvSpPr>
            <a:spLocks noGrp="1"/>
          </p:cNvSpPr>
          <p:nvPr>
            <p:ph idx="1"/>
          </p:nvPr>
        </p:nvSpPr>
        <p:spPr>
          <a:xfrm>
            <a:off x="1435608" y="1447799"/>
            <a:ext cx="7498080" cy="5047967"/>
          </a:xfrm>
        </p:spPr>
        <p:txBody>
          <a:bodyPr>
            <a:normAutofit/>
          </a:bodyPr>
          <a:lstStyle/>
          <a:p>
            <a:r>
              <a:rPr lang="en-US" sz="1800" dirty="0" smtClean="0">
                <a:solidFill>
                  <a:srgbClr val="B465BB"/>
                </a:solidFill>
                <a:latin typeface="Chalkboard"/>
                <a:cs typeface="Chalkboard"/>
              </a:rPr>
              <a:t>Assessment </a:t>
            </a:r>
            <a:r>
              <a:rPr lang="en-US" sz="1800" b="1" i="1" dirty="0" smtClean="0">
                <a:solidFill>
                  <a:srgbClr val="B465BB"/>
                </a:solidFill>
                <a:latin typeface="Chalkboard"/>
                <a:cs typeface="Chalkboard"/>
              </a:rPr>
              <a:t>for </a:t>
            </a:r>
            <a:r>
              <a:rPr lang="en-US" sz="1800" dirty="0" smtClean="0">
                <a:solidFill>
                  <a:srgbClr val="B465BB"/>
                </a:solidFill>
                <a:latin typeface="Chalkboard"/>
                <a:cs typeface="Chalkboard"/>
              </a:rPr>
              <a:t>learning...</a:t>
            </a:r>
          </a:p>
          <a:p>
            <a:pPr lvl="1"/>
            <a:r>
              <a:rPr lang="en-US" sz="1400" dirty="0" smtClean="0">
                <a:latin typeface="Chalkboard"/>
                <a:cs typeface="Chalkboard"/>
              </a:rPr>
              <a:t>What skills are your students coming in with?</a:t>
            </a:r>
          </a:p>
          <a:p>
            <a:pPr lvl="1"/>
            <a:r>
              <a:rPr lang="en-US" sz="1400" dirty="0" smtClean="0">
                <a:latin typeface="Chalkboard"/>
                <a:cs typeface="Chalkboard"/>
              </a:rPr>
              <a:t>This is your </a:t>
            </a:r>
            <a:r>
              <a:rPr lang="en-US" sz="1400" b="1" u="sng" dirty="0" smtClean="0">
                <a:latin typeface="Chalkboard"/>
                <a:cs typeface="Chalkboard"/>
              </a:rPr>
              <a:t>diagnostic assessm</a:t>
            </a:r>
            <a:r>
              <a:rPr lang="en-US" sz="1400" dirty="0" smtClean="0">
                <a:latin typeface="Chalkboard"/>
                <a:cs typeface="Chalkboard"/>
              </a:rPr>
              <a:t>ent.</a:t>
            </a:r>
          </a:p>
          <a:p>
            <a:pPr lvl="1"/>
            <a:r>
              <a:rPr lang="en-US" sz="1400" dirty="0" smtClean="0">
                <a:latin typeface="Chalkboard"/>
                <a:cs typeface="Chalkboard"/>
              </a:rPr>
              <a:t>Marks are not used when deciding on final report card grades.</a:t>
            </a:r>
          </a:p>
          <a:p>
            <a:pPr marL="402336" lvl="1" indent="0">
              <a:buNone/>
            </a:pPr>
            <a:endParaRPr lang="en-US" sz="1400" dirty="0">
              <a:latin typeface="Chalkboard"/>
              <a:cs typeface="Chalkboard"/>
            </a:endParaRPr>
          </a:p>
          <a:p>
            <a:r>
              <a:rPr lang="en-US" sz="1800" dirty="0">
                <a:solidFill>
                  <a:srgbClr val="B465BB"/>
                </a:solidFill>
                <a:latin typeface="Chalkboard"/>
                <a:cs typeface="Chalkboard"/>
              </a:rPr>
              <a:t>Assessment </a:t>
            </a:r>
            <a:r>
              <a:rPr lang="en-US" sz="1800" b="1" i="1" dirty="0" smtClean="0">
                <a:solidFill>
                  <a:srgbClr val="B465BB"/>
                </a:solidFill>
                <a:latin typeface="Chalkboard"/>
                <a:cs typeface="Chalkboard"/>
              </a:rPr>
              <a:t>as </a:t>
            </a:r>
            <a:r>
              <a:rPr lang="en-US" sz="1800" dirty="0">
                <a:solidFill>
                  <a:srgbClr val="B465BB"/>
                </a:solidFill>
                <a:latin typeface="Chalkboard"/>
                <a:cs typeface="Chalkboard"/>
              </a:rPr>
              <a:t>learning...</a:t>
            </a:r>
          </a:p>
          <a:p>
            <a:pPr lvl="1"/>
            <a:r>
              <a:rPr lang="en-US" sz="1400" dirty="0">
                <a:latin typeface="Chalkboard"/>
                <a:cs typeface="Chalkboard"/>
              </a:rPr>
              <a:t>What skills are your students </a:t>
            </a:r>
            <a:r>
              <a:rPr lang="en-US" sz="1400" dirty="0" smtClean="0">
                <a:latin typeface="Chalkboard"/>
                <a:cs typeface="Chalkboard"/>
              </a:rPr>
              <a:t>developing and what still needs attention?</a:t>
            </a:r>
            <a:endParaRPr lang="en-US" sz="1400" dirty="0">
              <a:latin typeface="Chalkboard"/>
              <a:cs typeface="Chalkboard"/>
            </a:endParaRPr>
          </a:p>
          <a:p>
            <a:pPr lvl="1"/>
            <a:r>
              <a:rPr lang="en-US" sz="1400" dirty="0">
                <a:latin typeface="Chalkboard"/>
                <a:cs typeface="Chalkboard"/>
              </a:rPr>
              <a:t>This is your </a:t>
            </a:r>
            <a:r>
              <a:rPr lang="en-US" sz="1400" b="1" u="sng" dirty="0" smtClean="0">
                <a:latin typeface="Chalkboard"/>
                <a:cs typeface="Chalkboard"/>
              </a:rPr>
              <a:t>formative </a:t>
            </a:r>
            <a:r>
              <a:rPr lang="en-US" sz="1400" b="1" u="sng" dirty="0">
                <a:latin typeface="Chalkboard"/>
                <a:cs typeface="Chalkboard"/>
              </a:rPr>
              <a:t>assessment</a:t>
            </a:r>
            <a:r>
              <a:rPr lang="en-US" sz="1400" b="1" u="sng" dirty="0" smtClean="0">
                <a:latin typeface="Chalkboard"/>
                <a:cs typeface="Chalkboard"/>
              </a:rPr>
              <a:t>.</a:t>
            </a:r>
          </a:p>
          <a:p>
            <a:pPr lvl="2"/>
            <a:r>
              <a:rPr lang="en-US" sz="1000" dirty="0" smtClean="0">
                <a:latin typeface="Chalkboard"/>
                <a:cs typeface="Chalkboard"/>
              </a:rPr>
              <a:t>How are you tracking their progress? </a:t>
            </a:r>
          </a:p>
          <a:p>
            <a:pPr lvl="2"/>
            <a:r>
              <a:rPr lang="en-US" sz="1000" dirty="0" smtClean="0">
                <a:latin typeface="Chalkboard"/>
                <a:cs typeface="Chalkboard"/>
              </a:rPr>
              <a:t>Checklists; Anecdotal Observations; Conferencing; Testing</a:t>
            </a:r>
            <a:endParaRPr lang="en-US" sz="600" dirty="0">
              <a:latin typeface="Chalkboard"/>
              <a:cs typeface="Chalkboard"/>
            </a:endParaRPr>
          </a:p>
          <a:p>
            <a:pPr lvl="1"/>
            <a:r>
              <a:rPr lang="en-US" sz="1400" dirty="0" smtClean="0">
                <a:latin typeface="Chalkboard"/>
                <a:cs typeface="Chalkboard"/>
              </a:rPr>
              <a:t>Marks are not used when deciding on final report card grades.</a:t>
            </a:r>
          </a:p>
          <a:p>
            <a:pPr marL="402336" lvl="1" indent="0">
              <a:buNone/>
            </a:pPr>
            <a:endParaRPr lang="en-US" sz="1400" dirty="0">
              <a:latin typeface="Chalkboard"/>
              <a:cs typeface="Chalkboard"/>
            </a:endParaRPr>
          </a:p>
          <a:p>
            <a:r>
              <a:rPr lang="en-US" sz="1800" dirty="0">
                <a:solidFill>
                  <a:srgbClr val="B465BB"/>
                </a:solidFill>
                <a:latin typeface="Chalkboard"/>
                <a:cs typeface="Chalkboard"/>
              </a:rPr>
              <a:t>Assessment </a:t>
            </a:r>
            <a:r>
              <a:rPr lang="en-US" sz="1800" b="1" i="1" dirty="0" smtClean="0">
                <a:solidFill>
                  <a:srgbClr val="B465BB"/>
                </a:solidFill>
                <a:latin typeface="Chalkboard"/>
                <a:cs typeface="Chalkboard"/>
              </a:rPr>
              <a:t>of </a:t>
            </a:r>
            <a:r>
              <a:rPr lang="en-US" sz="1800" dirty="0">
                <a:solidFill>
                  <a:srgbClr val="B465BB"/>
                </a:solidFill>
                <a:latin typeface="Chalkboard"/>
                <a:cs typeface="Chalkboard"/>
              </a:rPr>
              <a:t>learning...</a:t>
            </a:r>
          </a:p>
          <a:p>
            <a:pPr lvl="1"/>
            <a:r>
              <a:rPr lang="en-US" sz="1400" dirty="0">
                <a:latin typeface="Chalkboard"/>
                <a:cs typeface="Chalkboard"/>
              </a:rPr>
              <a:t>What skills </a:t>
            </a:r>
            <a:r>
              <a:rPr lang="en-US" sz="1400" dirty="0" smtClean="0">
                <a:latin typeface="Chalkboard"/>
                <a:cs typeface="Chalkboard"/>
              </a:rPr>
              <a:t>have your </a:t>
            </a:r>
            <a:r>
              <a:rPr lang="en-US" sz="1400" dirty="0">
                <a:latin typeface="Chalkboard"/>
                <a:cs typeface="Chalkboard"/>
              </a:rPr>
              <a:t>students </a:t>
            </a:r>
            <a:r>
              <a:rPr lang="en-US" sz="1400" dirty="0" smtClean="0">
                <a:latin typeface="Chalkboard"/>
                <a:cs typeface="Chalkboard"/>
              </a:rPr>
              <a:t>gained?</a:t>
            </a:r>
            <a:endParaRPr lang="en-US" sz="1400" dirty="0">
              <a:latin typeface="Chalkboard"/>
              <a:cs typeface="Chalkboard"/>
            </a:endParaRPr>
          </a:p>
          <a:p>
            <a:pPr lvl="1"/>
            <a:r>
              <a:rPr lang="en-US" sz="1400" dirty="0">
                <a:latin typeface="Chalkboard"/>
                <a:cs typeface="Chalkboard"/>
              </a:rPr>
              <a:t>This is your </a:t>
            </a:r>
            <a:r>
              <a:rPr lang="en-US" sz="1400" b="1" u="sng" dirty="0" smtClean="0">
                <a:latin typeface="Chalkboard"/>
                <a:cs typeface="Chalkboard"/>
              </a:rPr>
              <a:t>summative </a:t>
            </a:r>
            <a:r>
              <a:rPr lang="en-US" sz="1400" b="1" u="sng" dirty="0">
                <a:latin typeface="Chalkboard"/>
                <a:cs typeface="Chalkboard"/>
              </a:rPr>
              <a:t>assessment.</a:t>
            </a:r>
          </a:p>
          <a:p>
            <a:pPr lvl="1"/>
            <a:r>
              <a:rPr lang="en-US" sz="1400" dirty="0">
                <a:latin typeface="Chalkboard"/>
                <a:cs typeface="Chalkboard"/>
              </a:rPr>
              <a:t>Marks </a:t>
            </a:r>
            <a:r>
              <a:rPr lang="en-US" sz="1400" dirty="0" smtClean="0">
                <a:latin typeface="Chalkboard"/>
                <a:cs typeface="Chalkboard"/>
              </a:rPr>
              <a:t>are </a:t>
            </a:r>
            <a:r>
              <a:rPr lang="en-US" sz="1400" dirty="0">
                <a:latin typeface="Chalkboard"/>
                <a:cs typeface="Chalkboard"/>
              </a:rPr>
              <a:t>used when deciding on final report card grades</a:t>
            </a:r>
            <a:r>
              <a:rPr lang="en-US" sz="1400" dirty="0" smtClean="0">
                <a:latin typeface="Chalkboard"/>
                <a:cs typeface="Chalkboard"/>
              </a:rPr>
              <a:t>.</a:t>
            </a:r>
          </a:p>
          <a:p>
            <a:pPr lvl="2"/>
            <a:r>
              <a:rPr lang="en-US" sz="1000" dirty="0" smtClean="0">
                <a:latin typeface="Chalkboard"/>
                <a:cs typeface="Chalkboard"/>
              </a:rPr>
              <a:t>You must be able to justify to a parent or administrator how/why you assigned your grade.</a:t>
            </a:r>
          </a:p>
          <a:p>
            <a:pPr lvl="2"/>
            <a:r>
              <a:rPr lang="en-US" sz="1000" dirty="0" smtClean="0">
                <a:latin typeface="Chalkboard"/>
                <a:cs typeface="Chalkboard"/>
              </a:rPr>
              <a:t>Think… exemplars;, leveled work comparison; moderated marking, rubrics, success criteria.</a:t>
            </a:r>
            <a:endParaRPr lang="en-US" sz="1000" dirty="0">
              <a:latin typeface="Chalkboard"/>
              <a:cs typeface="Chalkboard"/>
            </a:endParaRPr>
          </a:p>
          <a:p>
            <a:pPr marL="402336" lvl="1" indent="0">
              <a:buNone/>
            </a:pPr>
            <a:endParaRPr lang="en-US" sz="1400" dirty="0" smtClean="0">
              <a:latin typeface="Chalkboard"/>
              <a:cs typeface="Chalkboard"/>
            </a:endParaRPr>
          </a:p>
        </p:txBody>
      </p:sp>
    </p:spTree>
    <p:extLst>
      <p:ext uri="{BB962C8B-B14F-4D97-AF65-F5344CB8AC3E}">
        <p14:creationId xmlns:p14="http://schemas.microsoft.com/office/powerpoint/2010/main" xmlns="" val="43671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5" end="5"/>
                                            </p:txEl>
                                          </p:spTgt>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800" decel="100000"/>
                                        <p:tgtEl>
                                          <p:spTgt spid="3">
                                            <p:txEl>
                                              <p:pRg st="8" end="8"/>
                                            </p:txEl>
                                          </p:spTgt>
                                        </p:tgtEl>
                                      </p:cBhvr>
                                    </p:animEffect>
                                    <p:anim calcmode="lin" valueType="num">
                                      <p:cBhvr>
                                        <p:cTn id="6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800" decel="100000"/>
                                        <p:tgtEl>
                                          <p:spTgt spid="3">
                                            <p:txEl>
                                              <p:pRg st="9" end="9"/>
                                            </p:txEl>
                                          </p:spTgt>
                                        </p:tgtEl>
                                      </p:cBhvr>
                                    </p:animEffect>
                                    <p:anim calcmode="lin" valueType="num">
                                      <p:cBhvr>
                                        <p:cTn id="70"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p:cTn id="84" dur="50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87"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
                                            <p:txEl>
                                              <p:pRg st="12" end="12"/>
                                            </p:txEl>
                                          </p:spTgt>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3">
                                            <p:txEl>
                                              <p:pRg st="13" end="13"/>
                                            </p:txEl>
                                          </p:spTgt>
                                        </p:tgtEl>
                                        <p:attrNameLst>
                                          <p:attrName>style.visibility</p:attrName>
                                        </p:attrNameLst>
                                      </p:cBhvr>
                                      <p:to>
                                        <p:strVal val="visible"/>
                                      </p:to>
                                    </p:set>
                                    <p:animEffect transition="in" filter="fade">
                                      <p:cBhvr>
                                        <p:cTn id="94" dur="1000"/>
                                        <p:tgtEl>
                                          <p:spTgt spid="3">
                                            <p:txEl>
                                              <p:pRg st="13" end="13"/>
                                            </p:txEl>
                                          </p:spTgt>
                                        </p:tgtEl>
                                      </p:cBhvr>
                                    </p:animEffect>
                                    <p:anim calcmode="lin" valueType="num">
                                      <p:cBhvr>
                                        <p:cTn id="9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
                                            <p:txEl>
                                              <p:pRg st="14" end="14"/>
                                            </p:txEl>
                                          </p:spTgt>
                                        </p:tgtEl>
                                        <p:attrNameLst>
                                          <p:attrName>style.visibility</p:attrName>
                                        </p:attrNameLst>
                                      </p:cBhvr>
                                      <p:to>
                                        <p:strVal val="visible"/>
                                      </p:to>
                                    </p:set>
                                    <p:animEffect transition="in" filter="fade">
                                      <p:cBhvr>
                                        <p:cTn id="99" dur="1000"/>
                                        <p:tgtEl>
                                          <p:spTgt spid="3">
                                            <p:txEl>
                                              <p:pRg st="14" end="14"/>
                                            </p:txEl>
                                          </p:spTgt>
                                        </p:tgtEl>
                                      </p:cBhvr>
                                    </p:animEffect>
                                    <p:anim calcmode="lin" valueType="num">
                                      <p:cBhvr>
                                        <p:cTn id="10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
                                            <p:txEl>
                                              <p:pRg st="15" end="15"/>
                                            </p:txEl>
                                          </p:spTgt>
                                        </p:tgtEl>
                                        <p:attrNameLst>
                                          <p:attrName>style.visibility</p:attrName>
                                        </p:attrNameLst>
                                      </p:cBhvr>
                                      <p:to>
                                        <p:strVal val="visible"/>
                                      </p:to>
                                    </p:set>
                                    <p:animEffect transition="in" filter="fade">
                                      <p:cBhvr>
                                        <p:cTn id="104" dur="1000"/>
                                        <p:tgtEl>
                                          <p:spTgt spid="3">
                                            <p:txEl>
                                              <p:pRg st="15" end="15"/>
                                            </p:txEl>
                                          </p:spTgt>
                                        </p:tgtEl>
                                      </p:cBhvr>
                                    </p:animEffect>
                                    <p:anim calcmode="lin" valueType="num">
                                      <p:cBhvr>
                                        <p:cTn id="10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107" presetID="30" presetClass="entr" presetSubtype="0" fill="hold" grpId="0" nodeType="withEffect">
                                  <p:stCondLst>
                                    <p:cond delay="0"/>
                                  </p:stCondLst>
                                  <p:childTnLst>
                                    <p:set>
                                      <p:cBhvr>
                                        <p:cTn id="108" dur="1" fill="hold">
                                          <p:stCondLst>
                                            <p:cond delay="0"/>
                                          </p:stCondLst>
                                        </p:cTn>
                                        <p:tgtEl>
                                          <p:spTgt spid="3">
                                            <p:txEl>
                                              <p:pRg st="16" end="16"/>
                                            </p:txEl>
                                          </p:spTgt>
                                        </p:tgtEl>
                                        <p:attrNameLst>
                                          <p:attrName>style.visibility</p:attrName>
                                        </p:attrNameLst>
                                      </p:cBhvr>
                                      <p:to>
                                        <p:strVal val="visible"/>
                                      </p:to>
                                    </p:set>
                                    <p:animEffect transition="in" filter="fade">
                                      <p:cBhvr>
                                        <p:cTn id="109" dur="800" decel="100000"/>
                                        <p:tgtEl>
                                          <p:spTgt spid="3">
                                            <p:txEl>
                                              <p:pRg st="16" end="16"/>
                                            </p:txEl>
                                          </p:spTgt>
                                        </p:tgtEl>
                                      </p:cBhvr>
                                    </p:animEffect>
                                    <p:anim calcmode="lin" valueType="num">
                                      <p:cBhvr>
                                        <p:cTn id="110" dur="800" decel="100000" fill="hold"/>
                                        <p:tgtEl>
                                          <p:spTgt spid="3">
                                            <p:txEl>
                                              <p:pRg st="16" end="16"/>
                                            </p:txEl>
                                          </p:spTgt>
                                        </p:tgtEl>
                                        <p:attrNameLst>
                                          <p:attrName>style.rotation</p:attrName>
                                        </p:attrNameLst>
                                      </p:cBhvr>
                                      <p:tavLst>
                                        <p:tav tm="0">
                                          <p:val>
                                            <p:fltVal val="-90"/>
                                          </p:val>
                                        </p:tav>
                                        <p:tav tm="100000">
                                          <p:val>
                                            <p:fltVal val="0"/>
                                          </p:val>
                                        </p:tav>
                                      </p:tavLst>
                                    </p:anim>
                                    <p:anim calcmode="lin" valueType="num">
                                      <p:cBhvr>
                                        <p:cTn id="111" dur="800" decel="100000" fill="hold"/>
                                        <p:tgtEl>
                                          <p:spTgt spid="3">
                                            <p:txEl>
                                              <p:pRg st="16" end="16"/>
                                            </p:txEl>
                                          </p:spTgt>
                                        </p:tgtEl>
                                        <p:attrNameLst>
                                          <p:attrName>ppt_x</p:attrName>
                                        </p:attrNameLst>
                                      </p:cBhvr>
                                      <p:tavLst>
                                        <p:tav tm="0">
                                          <p:val>
                                            <p:strVal val="#ppt_x+0.4"/>
                                          </p:val>
                                        </p:tav>
                                        <p:tav tm="100000">
                                          <p:val>
                                            <p:strVal val="#ppt_x-0.05"/>
                                          </p:val>
                                        </p:tav>
                                      </p:tavLst>
                                    </p:anim>
                                    <p:anim calcmode="lin" valueType="num">
                                      <p:cBhvr>
                                        <p:cTn id="112" dur="800" decel="100000" fill="hold"/>
                                        <p:tgtEl>
                                          <p:spTgt spid="3">
                                            <p:txEl>
                                              <p:pRg st="16" end="16"/>
                                            </p:txEl>
                                          </p:spTgt>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3">
                                            <p:txEl>
                                              <p:pRg st="16" end="16"/>
                                            </p:txEl>
                                          </p:spTgt>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3">
                                            <p:txEl>
                                              <p:pRg st="16" end="16"/>
                                            </p:txEl>
                                          </p:spTgt>
                                        </p:tgtEl>
                                        <p:attrNameLst>
                                          <p:attrName>ppt_y</p:attrName>
                                        </p:attrNameLst>
                                      </p:cBhvr>
                                      <p:tavLst>
                                        <p:tav tm="0">
                                          <p:val>
                                            <p:strVal val="#ppt_y+0.1"/>
                                          </p:val>
                                        </p:tav>
                                        <p:tav tm="100000">
                                          <p:val>
                                            <p:strVal val="#ppt_y"/>
                                          </p:val>
                                        </p:tav>
                                      </p:tavLst>
                                    </p:anim>
                                  </p:childTnLst>
                                </p:cTn>
                              </p:par>
                              <p:par>
                                <p:cTn id="115" presetID="30" presetClass="entr" presetSubtype="0" fill="hold" grpId="0" nodeType="withEffect">
                                  <p:stCondLst>
                                    <p:cond delay="0"/>
                                  </p:stCondLst>
                                  <p:childTnLst>
                                    <p:set>
                                      <p:cBhvr>
                                        <p:cTn id="116" dur="1" fill="hold">
                                          <p:stCondLst>
                                            <p:cond delay="0"/>
                                          </p:stCondLst>
                                        </p:cTn>
                                        <p:tgtEl>
                                          <p:spTgt spid="3">
                                            <p:txEl>
                                              <p:pRg st="17" end="17"/>
                                            </p:txEl>
                                          </p:spTgt>
                                        </p:tgtEl>
                                        <p:attrNameLst>
                                          <p:attrName>style.visibility</p:attrName>
                                        </p:attrNameLst>
                                      </p:cBhvr>
                                      <p:to>
                                        <p:strVal val="visible"/>
                                      </p:to>
                                    </p:set>
                                    <p:animEffect transition="in" filter="fade">
                                      <p:cBhvr>
                                        <p:cTn id="117" dur="800" decel="100000"/>
                                        <p:tgtEl>
                                          <p:spTgt spid="3">
                                            <p:txEl>
                                              <p:pRg st="17" end="17"/>
                                            </p:txEl>
                                          </p:spTgt>
                                        </p:tgtEl>
                                      </p:cBhvr>
                                    </p:animEffect>
                                    <p:anim calcmode="lin" valueType="num">
                                      <p:cBhvr>
                                        <p:cTn id="118" dur="800" decel="100000" fill="hold"/>
                                        <p:tgtEl>
                                          <p:spTgt spid="3">
                                            <p:txEl>
                                              <p:pRg st="17" end="17"/>
                                            </p:txEl>
                                          </p:spTgt>
                                        </p:tgtEl>
                                        <p:attrNameLst>
                                          <p:attrName>style.rotation</p:attrName>
                                        </p:attrNameLst>
                                      </p:cBhvr>
                                      <p:tavLst>
                                        <p:tav tm="0">
                                          <p:val>
                                            <p:fltVal val="-90"/>
                                          </p:val>
                                        </p:tav>
                                        <p:tav tm="100000">
                                          <p:val>
                                            <p:fltVal val="0"/>
                                          </p:val>
                                        </p:tav>
                                      </p:tavLst>
                                    </p:anim>
                                    <p:anim calcmode="lin" valueType="num">
                                      <p:cBhvr>
                                        <p:cTn id="119" dur="800" decel="100000" fill="hold"/>
                                        <p:tgtEl>
                                          <p:spTgt spid="3">
                                            <p:txEl>
                                              <p:pRg st="17" end="17"/>
                                            </p:txEl>
                                          </p:spTgt>
                                        </p:tgtEl>
                                        <p:attrNameLst>
                                          <p:attrName>ppt_x</p:attrName>
                                        </p:attrNameLst>
                                      </p:cBhvr>
                                      <p:tavLst>
                                        <p:tav tm="0">
                                          <p:val>
                                            <p:strVal val="#ppt_x+0.4"/>
                                          </p:val>
                                        </p:tav>
                                        <p:tav tm="100000">
                                          <p:val>
                                            <p:strVal val="#ppt_x-0.05"/>
                                          </p:val>
                                        </p:tav>
                                      </p:tavLst>
                                    </p:anim>
                                    <p:anim calcmode="lin" valueType="num">
                                      <p:cBhvr>
                                        <p:cTn id="120" dur="800" decel="100000" fill="hold"/>
                                        <p:tgtEl>
                                          <p:spTgt spid="3">
                                            <p:txEl>
                                              <p:pRg st="17" end="17"/>
                                            </p:txEl>
                                          </p:spTgt>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3">
                                            <p:txEl>
                                              <p:pRg st="17" end="17"/>
                                            </p:txEl>
                                          </p:spTgt>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3">
                                            <p:txEl>
                                              <p:pRg st="17" end="17"/>
                                            </p:txEl>
                                          </p:spTgt>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grpId="1" nodeType="clickEffect">
                                  <p:stCondLst>
                                    <p:cond delay="0"/>
                                  </p:stCondLst>
                                  <p:childTnLst>
                                    <p:animEffect transition="out" filter="dissolve">
                                      <p:cBhvr>
                                        <p:cTn id="126" dur="500"/>
                                        <p:tgtEl>
                                          <p:spTgt spid="3">
                                            <p:txEl>
                                              <p:pRg st="0" end="0"/>
                                            </p:txEl>
                                          </p:spTgt>
                                        </p:tgtEl>
                                      </p:cBhvr>
                                    </p:animEffect>
                                    <p:set>
                                      <p:cBhvr>
                                        <p:cTn id="127" dur="1" fill="hold">
                                          <p:stCondLst>
                                            <p:cond delay="499"/>
                                          </p:stCondLst>
                                        </p:cTn>
                                        <p:tgtEl>
                                          <p:spTgt spid="3">
                                            <p:txEl>
                                              <p:pRg st="0" end="0"/>
                                            </p:txEl>
                                          </p:spTgt>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3">
                                            <p:txEl>
                                              <p:pRg st="1" end="1"/>
                                            </p:txEl>
                                          </p:spTgt>
                                        </p:tgtEl>
                                      </p:cBhvr>
                                    </p:animEffect>
                                    <p:set>
                                      <p:cBhvr>
                                        <p:cTn id="130" dur="1" fill="hold">
                                          <p:stCondLst>
                                            <p:cond delay="499"/>
                                          </p:stCondLst>
                                        </p:cTn>
                                        <p:tgtEl>
                                          <p:spTgt spid="3">
                                            <p:txEl>
                                              <p:pRg st="1" end="1"/>
                                            </p:txEl>
                                          </p:spTgt>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3">
                                            <p:txEl>
                                              <p:pRg st="2" end="2"/>
                                            </p:txEl>
                                          </p:spTgt>
                                        </p:tgtEl>
                                      </p:cBhvr>
                                    </p:animEffect>
                                    <p:set>
                                      <p:cBhvr>
                                        <p:cTn id="133" dur="1" fill="hold">
                                          <p:stCondLst>
                                            <p:cond delay="499"/>
                                          </p:stCondLst>
                                        </p:cTn>
                                        <p:tgtEl>
                                          <p:spTgt spid="3">
                                            <p:txEl>
                                              <p:pRg st="2" end="2"/>
                                            </p:txEl>
                                          </p:spTgt>
                                        </p:tgtEl>
                                        <p:attrNameLst>
                                          <p:attrName>style.visibility</p:attrName>
                                        </p:attrNameLst>
                                      </p:cBhvr>
                                      <p:to>
                                        <p:strVal val="hidden"/>
                                      </p:to>
                                    </p:set>
                                  </p:childTnLst>
                                </p:cTn>
                              </p:par>
                              <p:par>
                                <p:cTn id="134" presetID="9" presetClass="exit" presetSubtype="0" fill="hold" grpId="1" nodeType="withEffect">
                                  <p:stCondLst>
                                    <p:cond delay="0"/>
                                  </p:stCondLst>
                                  <p:childTnLst>
                                    <p:animEffect transition="out" filter="dissolve">
                                      <p:cBhvr>
                                        <p:cTn id="135" dur="500"/>
                                        <p:tgtEl>
                                          <p:spTgt spid="3">
                                            <p:txEl>
                                              <p:pRg st="3" end="3"/>
                                            </p:txEl>
                                          </p:spTgt>
                                        </p:tgtEl>
                                      </p:cBhvr>
                                    </p:animEffect>
                                    <p:set>
                                      <p:cBhvr>
                                        <p:cTn id="13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9" presetClass="exit" presetSubtype="0" fill="hold" grpId="1" nodeType="clickEffect">
                                  <p:stCondLst>
                                    <p:cond delay="0"/>
                                  </p:stCondLst>
                                  <p:childTnLst>
                                    <p:animEffect transition="out" filter="dissolve">
                                      <p:cBhvr>
                                        <p:cTn id="140" dur="500"/>
                                        <p:tgtEl>
                                          <p:spTgt spid="3">
                                            <p:txEl>
                                              <p:pRg st="5" end="5"/>
                                            </p:txEl>
                                          </p:spTgt>
                                        </p:tgtEl>
                                      </p:cBhvr>
                                    </p:animEffect>
                                    <p:set>
                                      <p:cBhvr>
                                        <p:cTn id="141" dur="1" fill="hold">
                                          <p:stCondLst>
                                            <p:cond delay="499"/>
                                          </p:stCondLst>
                                        </p:cTn>
                                        <p:tgtEl>
                                          <p:spTgt spid="3">
                                            <p:txEl>
                                              <p:pRg st="5" end="5"/>
                                            </p:txEl>
                                          </p:spTgt>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500"/>
                                        <p:tgtEl>
                                          <p:spTgt spid="3">
                                            <p:txEl>
                                              <p:pRg st="6" end="6"/>
                                            </p:txEl>
                                          </p:spTgt>
                                        </p:tgtEl>
                                      </p:cBhvr>
                                    </p:animEffect>
                                    <p:set>
                                      <p:cBhvr>
                                        <p:cTn id="144" dur="1" fill="hold">
                                          <p:stCondLst>
                                            <p:cond delay="499"/>
                                          </p:stCondLst>
                                        </p:cTn>
                                        <p:tgtEl>
                                          <p:spTgt spid="3">
                                            <p:txEl>
                                              <p:pRg st="6" end="6"/>
                                            </p:txEl>
                                          </p:spTgt>
                                        </p:tgtEl>
                                        <p:attrNameLst>
                                          <p:attrName>style.visibility</p:attrName>
                                        </p:attrNameLst>
                                      </p:cBhvr>
                                      <p:to>
                                        <p:strVal val="hidden"/>
                                      </p:to>
                                    </p:set>
                                  </p:childTnLst>
                                </p:cTn>
                              </p:par>
                              <p:par>
                                <p:cTn id="145" presetID="9" presetClass="exit" presetSubtype="0" fill="hold" grpId="1" nodeType="withEffect">
                                  <p:stCondLst>
                                    <p:cond delay="0"/>
                                  </p:stCondLst>
                                  <p:childTnLst>
                                    <p:animEffect transition="out" filter="dissolve">
                                      <p:cBhvr>
                                        <p:cTn id="146" dur="500"/>
                                        <p:tgtEl>
                                          <p:spTgt spid="3">
                                            <p:txEl>
                                              <p:pRg st="7" end="7"/>
                                            </p:txEl>
                                          </p:spTgt>
                                        </p:tgtEl>
                                      </p:cBhvr>
                                    </p:animEffect>
                                    <p:set>
                                      <p:cBhvr>
                                        <p:cTn id="147" dur="1" fill="hold">
                                          <p:stCondLst>
                                            <p:cond delay="499"/>
                                          </p:stCondLst>
                                        </p:cTn>
                                        <p:tgtEl>
                                          <p:spTgt spid="3">
                                            <p:txEl>
                                              <p:pRg st="7" end="7"/>
                                            </p:txEl>
                                          </p:spTgt>
                                        </p:tgtEl>
                                        <p:attrNameLst>
                                          <p:attrName>style.visibility</p:attrName>
                                        </p:attrNameLst>
                                      </p:cBhvr>
                                      <p:to>
                                        <p:strVal val="hidden"/>
                                      </p:to>
                                    </p:set>
                                  </p:childTnLst>
                                </p:cTn>
                              </p:par>
                              <p:par>
                                <p:cTn id="148" presetID="9" presetClass="exit" presetSubtype="0" fill="hold" grpId="1" nodeType="withEffect">
                                  <p:stCondLst>
                                    <p:cond delay="0"/>
                                  </p:stCondLst>
                                  <p:childTnLst>
                                    <p:animEffect transition="out" filter="dissolve">
                                      <p:cBhvr>
                                        <p:cTn id="149" dur="500"/>
                                        <p:tgtEl>
                                          <p:spTgt spid="3">
                                            <p:txEl>
                                              <p:pRg st="8" end="8"/>
                                            </p:txEl>
                                          </p:spTgt>
                                        </p:tgtEl>
                                      </p:cBhvr>
                                    </p:animEffect>
                                    <p:set>
                                      <p:cBhvr>
                                        <p:cTn id="150" dur="1" fill="hold">
                                          <p:stCondLst>
                                            <p:cond delay="499"/>
                                          </p:stCondLst>
                                        </p:cTn>
                                        <p:tgtEl>
                                          <p:spTgt spid="3">
                                            <p:txEl>
                                              <p:pRg st="8" end="8"/>
                                            </p:txEl>
                                          </p:spTgt>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3">
                                            <p:txEl>
                                              <p:pRg st="9" end="9"/>
                                            </p:txEl>
                                          </p:spTgt>
                                        </p:tgtEl>
                                      </p:cBhvr>
                                    </p:animEffect>
                                    <p:set>
                                      <p:cBhvr>
                                        <p:cTn id="153" dur="1" fill="hold">
                                          <p:stCondLst>
                                            <p:cond delay="499"/>
                                          </p:stCondLst>
                                        </p:cTn>
                                        <p:tgtEl>
                                          <p:spTgt spid="3">
                                            <p:txEl>
                                              <p:pRg st="9" end="9"/>
                                            </p:txEl>
                                          </p:spTgt>
                                        </p:tgtEl>
                                        <p:attrNameLst>
                                          <p:attrName>style.visibility</p:attrName>
                                        </p:attrNameLst>
                                      </p:cBhvr>
                                      <p:to>
                                        <p:strVal val="hidden"/>
                                      </p:to>
                                    </p:set>
                                  </p:childTnLst>
                                </p:cTn>
                              </p:par>
                              <p:par>
                                <p:cTn id="154" presetID="9" presetClass="exit" presetSubtype="0" fill="hold" grpId="1" nodeType="withEffect">
                                  <p:stCondLst>
                                    <p:cond delay="0"/>
                                  </p:stCondLst>
                                  <p:childTnLst>
                                    <p:animEffect transition="out" filter="dissolve">
                                      <p:cBhvr>
                                        <p:cTn id="155" dur="500"/>
                                        <p:tgtEl>
                                          <p:spTgt spid="3">
                                            <p:txEl>
                                              <p:pRg st="10" end="10"/>
                                            </p:txEl>
                                          </p:spTgt>
                                        </p:tgtEl>
                                      </p:cBhvr>
                                    </p:animEffect>
                                    <p:set>
                                      <p:cBhvr>
                                        <p:cTn id="156"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9" presetClass="exit" presetSubtype="0" fill="hold" grpId="1" nodeType="clickEffect">
                                  <p:stCondLst>
                                    <p:cond delay="0"/>
                                  </p:stCondLst>
                                  <p:childTnLst>
                                    <p:animEffect transition="out" filter="dissolve">
                                      <p:cBhvr>
                                        <p:cTn id="160" dur="500"/>
                                        <p:tgtEl>
                                          <p:spTgt spid="3">
                                            <p:txEl>
                                              <p:pRg st="12" end="12"/>
                                            </p:txEl>
                                          </p:spTgt>
                                        </p:tgtEl>
                                      </p:cBhvr>
                                    </p:animEffect>
                                    <p:set>
                                      <p:cBhvr>
                                        <p:cTn id="161" dur="1" fill="hold">
                                          <p:stCondLst>
                                            <p:cond delay="499"/>
                                          </p:stCondLst>
                                        </p:cTn>
                                        <p:tgtEl>
                                          <p:spTgt spid="3">
                                            <p:txEl>
                                              <p:pRg st="12" end="12"/>
                                            </p:txEl>
                                          </p:spTgt>
                                        </p:tgtEl>
                                        <p:attrNameLst>
                                          <p:attrName>style.visibility</p:attrName>
                                        </p:attrNameLst>
                                      </p:cBhvr>
                                      <p:to>
                                        <p:strVal val="hidden"/>
                                      </p:to>
                                    </p:set>
                                  </p:childTnLst>
                                </p:cTn>
                              </p:par>
                              <p:par>
                                <p:cTn id="162" presetID="9" presetClass="exit" presetSubtype="0" fill="hold" grpId="1" nodeType="withEffect">
                                  <p:stCondLst>
                                    <p:cond delay="0"/>
                                  </p:stCondLst>
                                  <p:childTnLst>
                                    <p:animEffect transition="out" filter="dissolve">
                                      <p:cBhvr>
                                        <p:cTn id="163" dur="500"/>
                                        <p:tgtEl>
                                          <p:spTgt spid="3">
                                            <p:txEl>
                                              <p:pRg st="13" end="13"/>
                                            </p:txEl>
                                          </p:spTgt>
                                        </p:tgtEl>
                                      </p:cBhvr>
                                    </p:animEffect>
                                    <p:set>
                                      <p:cBhvr>
                                        <p:cTn id="164" dur="1" fill="hold">
                                          <p:stCondLst>
                                            <p:cond delay="499"/>
                                          </p:stCondLst>
                                        </p:cTn>
                                        <p:tgtEl>
                                          <p:spTgt spid="3">
                                            <p:txEl>
                                              <p:pRg st="13" end="13"/>
                                            </p:txEl>
                                          </p:spTgt>
                                        </p:tgtEl>
                                        <p:attrNameLst>
                                          <p:attrName>style.visibility</p:attrName>
                                        </p:attrNameLst>
                                      </p:cBhvr>
                                      <p:to>
                                        <p:strVal val="hidden"/>
                                      </p:to>
                                    </p:set>
                                  </p:childTnLst>
                                </p:cTn>
                              </p:par>
                              <p:par>
                                <p:cTn id="165" presetID="9" presetClass="exit" presetSubtype="0" fill="hold" grpId="1" nodeType="withEffect">
                                  <p:stCondLst>
                                    <p:cond delay="0"/>
                                  </p:stCondLst>
                                  <p:childTnLst>
                                    <p:animEffect transition="out" filter="dissolve">
                                      <p:cBhvr>
                                        <p:cTn id="166" dur="500"/>
                                        <p:tgtEl>
                                          <p:spTgt spid="3">
                                            <p:txEl>
                                              <p:pRg st="14" end="14"/>
                                            </p:txEl>
                                          </p:spTgt>
                                        </p:tgtEl>
                                      </p:cBhvr>
                                    </p:animEffect>
                                    <p:set>
                                      <p:cBhvr>
                                        <p:cTn id="167" dur="1" fill="hold">
                                          <p:stCondLst>
                                            <p:cond delay="499"/>
                                          </p:stCondLst>
                                        </p:cTn>
                                        <p:tgtEl>
                                          <p:spTgt spid="3">
                                            <p:txEl>
                                              <p:pRg st="14" end="14"/>
                                            </p:txEl>
                                          </p:spTgt>
                                        </p:tgtEl>
                                        <p:attrNameLst>
                                          <p:attrName>style.visibility</p:attrName>
                                        </p:attrNameLst>
                                      </p:cBhvr>
                                      <p:to>
                                        <p:strVal val="hidden"/>
                                      </p:to>
                                    </p:set>
                                  </p:childTnLst>
                                </p:cTn>
                              </p:par>
                              <p:par>
                                <p:cTn id="168" presetID="9" presetClass="exit" presetSubtype="0" fill="hold" grpId="1" nodeType="withEffect">
                                  <p:stCondLst>
                                    <p:cond delay="0"/>
                                  </p:stCondLst>
                                  <p:childTnLst>
                                    <p:animEffect transition="out" filter="dissolve">
                                      <p:cBhvr>
                                        <p:cTn id="169" dur="500"/>
                                        <p:tgtEl>
                                          <p:spTgt spid="3">
                                            <p:txEl>
                                              <p:pRg st="15" end="15"/>
                                            </p:txEl>
                                          </p:spTgt>
                                        </p:tgtEl>
                                      </p:cBhvr>
                                    </p:animEffect>
                                    <p:set>
                                      <p:cBhvr>
                                        <p:cTn id="170" dur="1" fill="hold">
                                          <p:stCondLst>
                                            <p:cond delay="499"/>
                                          </p:stCondLst>
                                        </p:cTn>
                                        <p:tgtEl>
                                          <p:spTgt spid="3">
                                            <p:txEl>
                                              <p:pRg st="15" end="15"/>
                                            </p:txEl>
                                          </p:spTgt>
                                        </p:tgtEl>
                                        <p:attrNameLst>
                                          <p:attrName>style.visibility</p:attrName>
                                        </p:attrNameLst>
                                      </p:cBhvr>
                                      <p:to>
                                        <p:strVal val="hidden"/>
                                      </p:to>
                                    </p:set>
                                  </p:childTnLst>
                                </p:cTn>
                              </p:par>
                              <p:par>
                                <p:cTn id="171" presetID="9" presetClass="exit" presetSubtype="0" fill="hold" grpId="1" nodeType="withEffect">
                                  <p:stCondLst>
                                    <p:cond delay="0"/>
                                  </p:stCondLst>
                                  <p:childTnLst>
                                    <p:animEffect transition="out" filter="dissolve">
                                      <p:cBhvr>
                                        <p:cTn id="172" dur="500"/>
                                        <p:tgtEl>
                                          <p:spTgt spid="3">
                                            <p:txEl>
                                              <p:pRg st="16" end="16"/>
                                            </p:txEl>
                                          </p:spTgt>
                                        </p:tgtEl>
                                      </p:cBhvr>
                                    </p:animEffect>
                                    <p:set>
                                      <p:cBhvr>
                                        <p:cTn id="173" dur="1" fill="hold">
                                          <p:stCondLst>
                                            <p:cond delay="499"/>
                                          </p:stCondLst>
                                        </p:cTn>
                                        <p:tgtEl>
                                          <p:spTgt spid="3">
                                            <p:txEl>
                                              <p:pRg st="16" end="16"/>
                                            </p:txEl>
                                          </p:spTgt>
                                        </p:tgtEl>
                                        <p:attrNameLst>
                                          <p:attrName>style.visibility</p:attrName>
                                        </p:attrNameLst>
                                      </p:cBhvr>
                                      <p:to>
                                        <p:strVal val="hidden"/>
                                      </p:to>
                                    </p:set>
                                  </p:childTnLst>
                                </p:cTn>
                              </p:par>
                              <p:par>
                                <p:cTn id="174" presetID="9" presetClass="exit" presetSubtype="0" fill="hold" grpId="1" nodeType="withEffect">
                                  <p:stCondLst>
                                    <p:cond delay="0"/>
                                  </p:stCondLst>
                                  <p:childTnLst>
                                    <p:animEffect transition="out" filter="dissolve">
                                      <p:cBhvr>
                                        <p:cTn id="175" dur="500"/>
                                        <p:tgtEl>
                                          <p:spTgt spid="3">
                                            <p:txEl>
                                              <p:pRg st="17" end="17"/>
                                            </p:txEl>
                                          </p:spTgt>
                                        </p:tgtEl>
                                      </p:cBhvr>
                                    </p:animEffect>
                                    <p:set>
                                      <p:cBhvr>
                                        <p:cTn id="176" dur="1" fill="hold">
                                          <p:stCondLst>
                                            <p:cond delay="499"/>
                                          </p:stCondLst>
                                        </p:cTn>
                                        <p:tgtEl>
                                          <p:spTgt spid="3">
                                            <p:txEl>
                                              <p:pRg st="17" end="1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Chalkboard"/>
                <a:cs typeface="Chalkboard"/>
              </a:rPr>
              <a:t>Examples of Previous Mark Books</a:t>
            </a:r>
            <a:endParaRPr lang="en-US" sz="3600" b="1" u="sng" dirty="0">
              <a:latin typeface="Chalkboard"/>
              <a:cs typeface="Chalkboard"/>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519064054"/>
              </p:ext>
            </p:extLst>
          </p:nvPr>
        </p:nvGraphicFramePr>
        <p:xfrm>
          <a:off x="1435605" y="1594607"/>
          <a:ext cx="7177221" cy="1483360"/>
        </p:xfrm>
        <a:graphic>
          <a:graphicData uri="http://schemas.openxmlformats.org/drawingml/2006/table">
            <a:tbl>
              <a:tblPr firstRow="1" bandRow="1">
                <a:tableStyleId>{5C22544A-7EE6-4342-B048-85BDC9FD1C3A}</a:tableStyleId>
              </a:tblPr>
              <a:tblGrid>
                <a:gridCol w="797469"/>
                <a:gridCol w="797469"/>
                <a:gridCol w="797469"/>
                <a:gridCol w="797469"/>
                <a:gridCol w="797469"/>
                <a:gridCol w="797469"/>
                <a:gridCol w="797469"/>
                <a:gridCol w="797469"/>
                <a:gridCol w="797469"/>
              </a:tblGrid>
              <a:tr h="370840">
                <a:tc>
                  <a:txBody>
                    <a:bodyPr/>
                    <a:lstStyle/>
                    <a:p>
                      <a:pPr>
                        <a:spcAft>
                          <a:spcPts val="0"/>
                        </a:spcAft>
                      </a:pPr>
                      <a:r>
                        <a:rPr lang="en-US" sz="1200" dirty="0">
                          <a:effectLst/>
                          <a:latin typeface="Cambria"/>
                          <a:ea typeface="ＭＳ 明朝"/>
                          <a:cs typeface="Times New Roman"/>
                        </a:rPr>
                        <a:t>Student</a:t>
                      </a:r>
                    </a:p>
                  </a:txBody>
                  <a:tcPr marL="68580" marR="68580" marT="0" marB="0"/>
                </a:tc>
                <a:tc>
                  <a:txBody>
                    <a:bodyPr/>
                    <a:lstStyle/>
                    <a:p>
                      <a:pPr>
                        <a:spcAft>
                          <a:spcPts val="0"/>
                        </a:spcAft>
                      </a:pPr>
                      <a:r>
                        <a:rPr lang="en-US" sz="1200" dirty="0" err="1">
                          <a:effectLst/>
                          <a:latin typeface="Cambria"/>
                          <a:ea typeface="ＭＳ 明朝"/>
                          <a:cs typeface="Times New Roman"/>
                        </a:rPr>
                        <a:t>BBall</a:t>
                      </a:r>
                      <a:endParaRPr lang="en-US" sz="1200" dirty="0">
                        <a:effectLst/>
                        <a:latin typeface="Cambria"/>
                        <a:ea typeface="ＭＳ 明朝"/>
                        <a:cs typeface="Times New Roman"/>
                      </a:endParaRPr>
                    </a:p>
                  </a:txBody>
                  <a:tcPr marL="68580" marR="68580" marT="0" marB="0"/>
                </a:tc>
                <a:tc>
                  <a:txBody>
                    <a:bodyPr/>
                    <a:lstStyle/>
                    <a:p>
                      <a:pPr>
                        <a:spcAft>
                          <a:spcPts val="0"/>
                        </a:spcAft>
                      </a:pPr>
                      <a:r>
                        <a:rPr lang="en-US" sz="1200">
                          <a:effectLst/>
                          <a:latin typeface="Cambria"/>
                          <a:ea typeface="ＭＳ 明朝"/>
                          <a:cs typeface="Times New Roman"/>
                        </a:rPr>
                        <a:t>VBall</a:t>
                      </a:r>
                    </a:p>
                  </a:txBody>
                  <a:tcPr marL="68580" marR="68580" marT="0" marB="0"/>
                </a:tc>
                <a:tc>
                  <a:txBody>
                    <a:bodyPr/>
                    <a:lstStyle/>
                    <a:p>
                      <a:pPr>
                        <a:spcAft>
                          <a:spcPts val="0"/>
                        </a:spcAft>
                      </a:pPr>
                      <a:r>
                        <a:rPr lang="en-US" sz="1200">
                          <a:effectLst/>
                          <a:latin typeface="Cambria"/>
                          <a:ea typeface="ＭＳ 明朝"/>
                          <a:cs typeface="Times New Roman"/>
                        </a:rPr>
                        <a:t>FHockey</a:t>
                      </a:r>
                    </a:p>
                  </a:txBody>
                  <a:tcPr marL="68580" marR="68580" marT="0" marB="0"/>
                </a:tc>
                <a:tc>
                  <a:txBody>
                    <a:bodyPr/>
                    <a:lstStyle/>
                    <a:p>
                      <a:pPr>
                        <a:spcAft>
                          <a:spcPts val="0"/>
                        </a:spcAft>
                      </a:pPr>
                      <a:r>
                        <a:rPr lang="en-US" sz="1200">
                          <a:effectLst/>
                          <a:latin typeface="Cambria"/>
                          <a:ea typeface="ＭＳ 明朝"/>
                          <a:cs typeface="Times New Roman"/>
                        </a:rPr>
                        <a:t>Attitude</a:t>
                      </a:r>
                    </a:p>
                  </a:txBody>
                  <a:tcPr marL="68580" marR="68580" marT="0" marB="0"/>
                </a:tc>
                <a:tc>
                  <a:txBody>
                    <a:bodyPr/>
                    <a:lstStyle/>
                    <a:p>
                      <a:pPr>
                        <a:spcAft>
                          <a:spcPts val="0"/>
                        </a:spcAft>
                      </a:pPr>
                      <a:r>
                        <a:rPr lang="en-US" sz="1200" dirty="0">
                          <a:effectLst/>
                          <a:latin typeface="Cambria"/>
                          <a:ea typeface="ＭＳ 明朝"/>
                          <a:cs typeface="Times New Roman"/>
                        </a:rPr>
                        <a:t>Part.</a:t>
                      </a:r>
                    </a:p>
                  </a:txBody>
                  <a:tcPr marL="68580" marR="68580" marT="0" marB="0"/>
                </a:tc>
                <a:tc>
                  <a:txBody>
                    <a:bodyPr/>
                    <a:lstStyle/>
                    <a:p>
                      <a:pPr>
                        <a:spcAft>
                          <a:spcPts val="0"/>
                        </a:spcAft>
                      </a:pPr>
                      <a:r>
                        <a:rPr lang="en-US" sz="1200">
                          <a:effectLst/>
                          <a:latin typeface="Cambria"/>
                          <a:ea typeface="ＭＳ 明朝"/>
                          <a:cs typeface="Times New Roman"/>
                        </a:rPr>
                        <a:t>Effort</a:t>
                      </a:r>
                    </a:p>
                  </a:txBody>
                  <a:tcPr marL="68580" marR="68580" marT="0" marB="0"/>
                </a:tc>
                <a:tc>
                  <a:txBody>
                    <a:bodyPr/>
                    <a:lstStyle/>
                    <a:p>
                      <a:pPr>
                        <a:spcAft>
                          <a:spcPts val="0"/>
                        </a:spcAft>
                      </a:pPr>
                      <a:r>
                        <a:rPr lang="en-US" sz="1200">
                          <a:effectLst/>
                          <a:latin typeface="Cambria"/>
                          <a:ea typeface="ＭＳ 明朝"/>
                          <a:cs typeface="Times New Roman"/>
                        </a:rPr>
                        <a:t> </a:t>
                      </a:r>
                    </a:p>
                  </a:txBody>
                  <a:tcPr marL="68580" marR="68580" marT="0" marB="0"/>
                </a:tc>
                <a:tc>
                  <a:txBody>
                    <a:bodyPr/>
                    <a:lstStyle/>
                    <a:p>
                      <a:pPr>
                        <a:spcAft>
                          <a:spcPts val="0"/>
                        </a:spcAft>
                      </a:pPr>
                      <a:r>
                        <a:rPr lang="en-US" sz="1200">
                          <a:effectLst/>
                          <a:latin typeface="Cambria"/>
                          <a:ea typeface="ＭＳ 明朝"/>
                          <a:cs typeface="Times New Roman"/>
                        </a:rPr>
                        <a:t>Grade</a:t>
                      </a:r>
                    </a:p>
                  </a:txBody>
                  <a:tcPr marL="68580" marR="68580" marT="0" marB="0"/>
                </a:tc>
              </a:tr>
              <a:tr h="370840">
                <a:tc>
                  <a:txBody>
                    <a:bodyPr/>
                    <a:lstStyle/>
                    <a:p>
                      <a:pPr>
                        <a:spcAft>
                          <a:spcPts val="0"/>
                        </a:spcAft>
                      </a:pPr>
                      <a:r>
                        <a:rPr lang="en-US" sz="1200" dirty="0">
                          <a:effectLst/>
                          <a:latin typeface="Cambria"/>
                          <a:ea typeface="ＭＳ 明朝"/>
                          <a:cs typeface="Times New Roman"/>
                        </a:rPr>
                        <a:t>A</a:t>
                      </a:r>
                    </a:p>
                  </a:txBody>
                  <a:tcPr marL="68580" marR="68580" marT="0" marB="0"/>
                </a:tc>
                <a:tc>
                  <a:txBody>
                    <a:bodyPr/>
                    <a:lstStyle/>
                    <a:p>
                      <a:pPr algn="ctr">
                        <a:spcAft>
                          <a:spcPts val="0"/>
                        </a:spcAft>
                      </a:pPr>
                      <a:r>
                        <a:rPr lang="en-US" sz="1200" dirty="0">
                          <a:effectLst/>
                          <a:latin typeface="Cambria"/>
                          <a:ea typeface="ＭＳ 明朝"/>
                          <a:cs typeface="Times New Roman"/>
                        </a:rPr>
                        <a:t>9/10</a:t>
                      </a:r>
                    </a:p>
                  </a:txBody>
                  <a:tcPr marL="68580" marR="68580" marT="0" marB="0"/>
                </a:tc>
                <a:tc>
                  <a:txBody>
                    <a:bodyPr/>
                    <a:lstStyle/>
                    <a:p>
                      <a:pPr algn="ctr">
                        <a:spcAft>
                          <a:spcPts val="0"/>
                        </a:spcAft>
                      </a:pPr>
                      <a:r>
                        <a:rPr lang="en-US" sz="1200">
                          <a:effectLst/>
                          <a:latin typeface="Cambria"/>
                          <a:ea typeface="ＭＳ 明朝"/>
                          <a:cs typeface="Times New Roman"/>
                        </a:rPr>
                        <a:t>8/10</a:t>
                      </a:r>
                    </a:p>
                  </a:txBody>
                  <a:tcPr marL="68580" marR="68580" marT="0" marB="0"/>
                </a:tc>
                <a:tc>
                  <a:txBody>
                    <a:bodyPr/>
                    <a:lstStyle/>
                    <a:p>
                      <a:pPr algn="ctr">
                        <a:spcAft>
                          <a:spcPts val="0"/>
                        </a:spcAft>
                      </a:pPr>
                      <a:r>
                        <a:rPr lang="en-US" sz="1200">
                          <a:effectLst/>
                          <a:latin typeface="Cambria"/>
                          <a:ea typeface="ＭＳ 明朝"/>
                          <a:cs typeface="Times New Roman"/>
                        </a:rPr>
                        <a:t>8/10</a:t>
                      </a:r>
                    </a:p>
                  </a:txBody>
                  <a:tcPr marL="68580" marR="68580" marT="0" marB="0"/>
                </a:tc>
                <a:tc>
                  <a:txBody>
                    <a:bodyPr/>
                    <a:lstStyle/>
                    <a:p>
                      <a:pPr algn="ctr">
                        <a:spcAft>
                          <a:spcPts val="0"/>
                        </a:spcAft>
                      </a:pPr>
                      <a:r>
                        <a:rPr lang="en-US" sz="1200">
                          <a:effectLst/>
                          <a:latin typeface="Cambria"/>
                          <a:ea typeface="ＭＳ 明朝"/>
                          <a:cs typeface="Times New Roman"/>
                        </a:rPr>
                        <a:t>7/10</a:t>
                      </a:r>
                    </a:p>
                  </a:txBody>
                  <a:tcPr marL="68580" marR="68580" marT="0" marB="0"/>
                </a:tc>
                <a:tc>
                  <a:txBody>
                    <a:bodyPr/>
                    <a:lstStyle/>
                    <a:p>
                      <a:pPr algn="ctr">
                        <a:spcAft>
                          <a:spcPts val="0"/>
                        </a:spcAft>
                      </a:pPr>
                      <a:r>
                        <a:rPr lang="en-US" sz="1200">
                          <a:effectLst/>
                          <a:latin typeface="Cambria"/>
                          <a:ea typeface="ＭＳ 明朝"/>
                          <a:cs typeface="Times New Roman"/>
                        </a:rPr>
                        <a:t>10/10</a:t>
                      </a:r>
                    </a:p>
                  </a:txBody>
                  <a:tcPr marL="68580" marR="68580" marT="0" marB="0"/>
                </a:tc>
                <a:tc>
                  <a:txBody>
                    <a:bodyPr/>
                    <a:lstStyle/>
                    <a:p>
                      <a:pPr algn="ctr">
                        <a:spcAft>
                          <a:spcPts val="0"/>
                        </a:spcAft>
                      </a:pPr>
                      <a:r>
                        <a:rPr lang="en-US" sz="1200">
                          <a:effectLst/>
                          <a:latin typeface="Cambria"/>
                          <a:ea typeface="ＭＳ 明朝"/>
                          <a:cs typeface="Times New Roman"/>
                        </a:rPr>
                        <a:t>8/10</a:t>
                      </a:r>
                    </a:p>
                  </a:txBody>
                  <a:tcPr marL="68580" marR="68580" marT="0" marB="0"/>
                </a:tc>
                <a:tc>
                  <a:txBody>
                    <a:bodyPr/>
                    <a:lstStyle/>
                    <a:p>
                      <a:pPr algn="ctr">
                        <a:spcAft>
                          <a:spcPts val="0"/>
                        </a:spcAft>
                      </a:pPr>
                      <a:r>
                        <a:rPr lang="en-US" sz="1200">
                          <a:effectLst/>
                          <a:latin typeface="Cambria"/>
                          <a:ea typeface="ＭＳ 明朝"/>
                          <a:cs typeface="Times New Roman"/>
                        </a:rPr>
                        <a:t>50/60</a:t>
                      </a:r>
                    </a:p>
                  </a:txBody>
                  <a:tcPr marL="68580" marR="68580" marT="0" marB="0"/>
                </a:tc>
                <a:tc>
                  <a:txBody>
                    <a:bodyPr/>
                    <a:lstStyle/>
                    <a:p>
                      <a:pPr algn="ctr">
                        <a:spcAft>
                          <a:spcPts val="0"/>
                        </a:spcAft>
                      </a:pPr>
                      <a:r>
                        <a:rPr lang="en-US" sz="1200">
                          <a:effectLst/>
                          <a:latin typeface="Cambria"/>
                          <a:ea typeface="ＭＳ 明朝"/>
                          <a:cs typeface="Times New Roman"/>
                        </a:rPr>
                        <a:t>83%</a:t>
                      </a:r>
                    </a:p>
                  </a:txBody>
                  <a:tcPr marL="68580" marR="68580" marT="0" marB="0"/>
                </a:tc>
              </a:tr>
              <a:tr h="370840">
                <a:tc>
                  <a:txBody>
                    <a:bodyPr/>
                    <a:lstStyle/>
                    <a:p>
                      <a:pPr>
                        <a:spcAft>
                          <a:spcPts val="0"/>
                        </a:spcAft>
                      </a:pPr>
                      <a:r>
                        <a:rPr lang="en-US" sz="1200">
                          <a:effectLst/>
                          <a:latin typeface="Cambria"/>
                          <a:ea typeface="ＭＳ 明朝"/>
                          <a:cs typeface="Times New Roman"/>
                        </a:rPr>
                        <a:t>B</a:t>
                      </a:r>
                    </a:p>
                  </a:txBody>
                  <a:tcPr marL="68580" marR="68580" marT="0" marB="0"/>
                </a:tc>
                <a:tc>
                  <a:txBody>
                    <a:bodyPr/>
                    <a:lstStyle/>
                    <a:p>
                      <a:pPr algn="ctr">
                        <a:spcAft>
                          <a:spcPts val="0"/>
                        </a:spcAft>
                      </a:pPr>
                      <a:r>
                        <a:rPr lang="en-US" sz="1200">
                          <a:effectLst/>
                          <a:latin typeface="Cambria"/>
                          <a:ea typeface="ＭＳ 明朝"/>
                          <a:cs typeface="Times New Roman"/>
                        </a:rPr>
                        <a:t>6/10</a:t>
                      </a:r>
                    </a:p>
                  </a:txBody>
                  <a:tcPr marL="68580" marR="68580" marT="0" marB="0"/>
                </a:tc>
                <a:tc>
                  <a:txBody>
                    <a:bodyPr/>
                    <a:lstStyle/>
                    <a:p>
                      <a:pPr algn="ctr">
                        <a:spcAft>
                          <a:spcPts val="0"/>
                        </a:spcAft>
                      </a:pPr>
                      <a:r>
                        <a:rPr lang="en-US" sz="1200">
                          <a:effectLst/>
                          <a:latin typeface="Cambria"/>
                          <a:ea typeface="ＭＳ 明朝"/>
                          <a:cs typeface="Times New Roman"/>
                        </a:rPr>
                        <a:t>4/10</a:t>
                      </a:r>
                    </a:p>
                  </a:txBody>
                  <a:tcPr marL="68580" marR="68580" marT="0" marB="0"/>
                </a:tc>
                <a:tc>
                  <a:txBody>
                    <a:bodyPr/>
                    <a:lstStyle/>
                    <a:p>
                      <a:pPr algn="ctr">
                        <a:spcAft>
                          <a:spcPts val="0"/>
                        </a:spcAft>
                      </a:pPr>
                      <a:r>
                        <a:rPr lang="en-US" sz="1200">
                          <a:effectLst/>
                          <a:latin typeface="Cambria"/>
                          <a:ea typeface="ＭＳ 明朝"/>
                          <a:cs typeface="Times New Roman"/>
                        </a:rPr>
                        <a:t>6/10</a:t>
                      </a:r>
                    </a:p>
                  </a:txBody>
                  <a:tcPr marL="68580" marR="68580" marT="0" marB="0"/>
                </a:tc>
                <a:tc>
                  <a:txBody>
                    <a:bodyPr/>
                    <a:lstStyle/>
                    <a:p>
                      <a:pPr algn="ctr">
                        <a:spcAft>
                          <a:spcPts val="0"/>
                        </a:spcAft>
                      </a:pPr>
                      <a:r>
                        <a:rPr lang="en-US" sz="1200">
                          <a:effectLst/>
                          <a:latin typeface="Cambria"/>
                          <a:ea typeface="ＭＳ 明朝"/>
                          <a:cs typeface="Times New Roman"/>
                        </a:rPr>
                        <a:t>3/10</a:t>
                      </a:r>
                    </a:p>
                  </a:txBody>
                  <a:tcPr marL="68580" marR="68580" marT="0" marB="0"/>
                </a:tc>
                <a:tc>
                  <a:txBody>
                    <a:bodyPr/>
                    <a:lstStyle/>
                    <a:p>
                      <a:pPr algn="ctr">
                        <a:spcAft>
                          <a:spcPts val="0"/>
                        </a:spcAft>
                      </a:pPr>
                      <a:r>
                        <a:rPr lang="en-US" sz="1200">
                          <a:effectLst/>
                          <a:latin typeface="Cambria"/>
                          <a:ea typeface="ＭＳ 明朝"/>
                          <a:cs typeface="Times New Roman"/>
                        </a:rPr>
                        <a:t>5/10</a:t>
                      </a:r>
                    </a:p>
                  </a:txBody>
                  <a:tcPr marL="68580" marR="68580" marT="0" marB="0"/>
                </a:tc>
                <a:tc>
                  <a:txBody>
                    <a:bodyPr/>
                    <a:lstStyle/>
                    <a:p>
                      <a:pPr algn="ctr">
                        <a:spcAft>
                          <a:spcPts val="0"/>
                        </a:spcAft>
                      </a:pPr>
                      <a:r>
                        <a:rPr lang="en-US" sz="1200">
                          <a:effectLst/>
                          <a:latin typeface="Cambria"/>
                          <a:ea typeface="ＭＳ 明朝"/>
                          <a:cs typeface="Times New Roman"/>
                        </a:rPr>
                        <a:t>5/10</a:t>
                      </a:r>
                    </a:p>
                  </a:txBody>
                  <a:tcPr marL="68580" marR="68580" marT="0" marB="0"/>
                </a:tc>
                <a:tc>
                  <a:txBody>
                    <a:bodyPr/>
                    <a:lstStyle/>
                    <a:p>
                      <a:pPr algn="ctr">
                        <a:spcAft>
                          <a:spcPts val="0"/>
                        </a:spcAft>
                      </a:pPr>
                      <a:r>
                        <a:rPr lang="en-US" sz="1200">
                          <a:effectLst/>
                          <a:latin typeface="Cambria"/>
                          <a:ea typeface="ＭＳ 明朝"/>
                          <a:cs typeface="Times New Roman"/>
                        </a:rPr>
                        <a:t>29/60</a:t>
                      </a:r>
                    </a:p>
                  </a:txBody>
                  <a:tcPr marL="68580" marR="68580" marT="0" marB="0"/>
                </a:tc>
                <a:tc>
                  <a:txBody>
                    <a:bodyPr/>
                    <a:lstStyle/>
                    <a:p>
                      <a:pPr algn="ctr">
                        <a:spcAft>
                          <a:spcPts val="0"/>
                        </a:spcAft>
                      </a:pPr>
                      <a:r>
                        <a:rPr lang="en-US" sz="1200">
                          <a:effectLst/>
                          <a:latin typeface="Cambria"/>
                          <a:ea typeface="ＭＳ 明朝"/>
                          <a:cs typeface="Times New Roman"/>
                        </a:rPr>
                        <a:t>48%</a:t>
                      </a:r>
                    </a:p>
                  </a:txBody>
                  <a:tcPr marL="68580" marR="68580" marT="0" marB="0"/>
                </a:tc>
              </a:tr>
              <a:tr h="370840">
                <a:tc>
                  <a:txBody>
                    <a:bodyPr/>
                    <a:lstStyle/>
                    <a:p>
                      <a:pPr>
                        <a:spcAft>
                          <a:spcPts val="0"/>
                        </a:spcAft>
                      </a:pPr>
                      <a:r>
                        <a:rPr lang="en-US" sz="1200" dirty="0">
                          <a:effectLst/>
                          <a:latin typeface="Cambria"/>
                          <a:ea typeface="ＭＳ 明朝"/>
                          <a:cs typeface="Times New Roman"/>
                        </a:rPr>
                        <a:t>C</a:t>
                      </a:r>
                    </a:p>
                  </a:txBody>
                  <a:tcPr marL="68580" marR="68580" marT="0" marB="0"/>
                </a:tc>
                <a:tc>
                  <a:txBody>
                    <a:bodyPr/>
                    <a:lstStyle/>
                    <a:p>
                      <a:pPr algn="ctr">
                        <a:spcAft>
                          <a:spcPts val="0"/>
                        </a:spcAft>
                      </a:pPr>
                      <a:r>
                        <a:rPr lang="en-US" sz="1200" dirty="0">
                          <a:effectLst/>
                          <a:latin typeface="Cambria"/>
                          <a:ea typeface="ＭＳ 明朝"/>
                          <a:cs typeface="Times New Roman"/>
                        </a:rPr>
                        <a:t>7/10</a:t>
                      </a:r>
                    </a:p>
                  </a:txBody>
                  <a:tcPr marL="68580" marR="68580" marT="0" marB="0"/>
                </a:tc>
                <a:tc>
                  <a:txBody>
                    <a:bodyPr/>
                    <a:lstStyle/>
                    <a:p>
                      <a:pPr algn="ctr">
                        <a:spcAft>
                          <a:spcPts val="0"/>
                        </a:spcAft>
                      </a:pPr>
                      <a:r>
                        <a:rPr lang="en-US" sz="1200">
                          <a:effectLst/>
                          <a:latin typeface="Cambria"/>
                          <a:ea typeface="ＭＳ 明朝"/>
                          <a:cs typeface="Times New Roman"/>
                        </a:rPr>
                        <a:t>7/10</a:t>
                      </a:r>
                    </a:p>
                  </a:txBody>
                  <a:tcPr marL="68580" marR="68580" marT="0" marB="0"/>
                </a:tc>
                <a:tc>
                  <a:txBody>
                    <a:bodyPr/>
                    <a:lstStyle/>
                    <a:p>
                      <a:pPr algn="ctr">
                        <a:spcAft>
                          <a:spcPts val="0"/>
                        </a:spcAft>
                      </a:pPr>
                      <a:r>
                        <a:rPr lang="en-US" sz="1200">
                          <a:effectLst/>
                          <a:latin typeface="Cambria"/>
                          <a:ea typeface="ＭＳ 明朝"/>
                          <a:cs typeface="Times New Roman"/>
                        </a:rPr>
                        <a:t>7/10</a:t>
                      </a:r>
                    </a:p>
                  </a:txBody>
                  <a:tcPr marL="68580" marR="68580" marT="0" marB="0"/>
                </a:tc>
                <a:tc>
                  <a:txBody>
                    <a:bodyPr/>
                    <a:lstStyle/>
                    <a:p>
                      <a:pPr algn="ctr">
                        <a:spcAft>
                          <a:spcPts val="0"/>
                        </a:spcAft>
                      </a:pPr>
                      <a:r>
                        <a:rPr lang="en-US" sz="1200">
                          <a:effectLst/>
                          <a:latin typeface="Cambria"/>
                          <a:ea typeface="ＭＳ 明朝"/>
                          <a:cs typeface="Times New Roman"/>
                        </a:rPr>
                        <a:t>10/10</a:t>
                      </a:r>
                    </a:p>
                  </a:txBody>
                  <a:tcPr marL="68580" marR="68580" marT="0" marB="0"/>
                </a:tc>
                <a:tc>
                  <a:txBody>
                    <a:bodyPr/>
                    <a:lstStyle/>
                    <a:p>
                      <a:pPr algn="ctr">
                        <a:spcAft>
                          <a:spcPts val="0"/>
                        </a:spcAft>
                      </a:pPr>
                      <a:r>
                        <a:rPr lang="en-US" sz="1200">
                          <a:effectLst/>
                          <a:latin typeface="Cambria"/>
                          <a:ea typeface="ＭＳ 明朝"/>
                          <a:cs typeface="Times New Roman"/>
                        </a:rPr>
                        <a:t>10/10</a:t>
                      </a:r>
                    </a:p>
                  </a:txBody>
                  <a:tcPr marL="68580" marR="68580" marT="0" marB="0"/>
                </a:tc>
                <a:tc>
                  <a:txBody>
                    <a:bodyPr/>
                    <a:lstStyle/>
                    <a:p>
                      <a:pPr algn="ctr">
                        <a:spcAft>
                          <a:spcPts val="0"/>
                        </a:spcAft>
                      </a:pPr>
                      <a:r>
                        <a:rPr lang="en-US" sz="1200">
                          <a:effectLst/>
                          <a:latin typeface="Cambria"/>
                          <a:ea typeface="ＭＳ 明朝"/>
                          <a:cs typeface="Times New Roman"/>
                        </a:rPr>
                        <a:t>10/10</a:t>
                      </a:r>
                    </a:p>
                  </a:txBody>
                  <a:tcPr marL="68580" marR="68580" marT="0" marB="0"/>
                </a:tc>
                <a:tc>
                  <a:txBody>
                    <a:bodyPr/>
                    <a:lstStyle/>
                    <a:p>
                      <a:pPr algn="ctr">
                        <a:spcAft>
                          <a:spcPts val="0"/>
                        </a:spcAft>
                      </a:pPr>
                      <a:r>
                        <a:rPr lang="en-US" sz="1200">
                          <a:effectLst/>
                          <a:latin typeface="Cambria"/>
                          <a:ea typeface="ＭＳ 明朝"/>
                          <a:cs typeface="Times New Roman"/>
                        </a:rPr>
                        <a:t>51/60</a:t>
                      </a:r>
                    </a:p>
                  </a:txBody>
                  <a:tcPr marL="68580" marR="68580" marT="0" marB="0"/>
                </a:tc>
                <a:tc>
                  <a:txBody>
                    <a:bodyPr/>
                    <a:lstStyle/>
                    <a:p>
                      <a:pPr algn="ctr">
                        <a:spcAft>
                          <a:spcPts val="0"/>
                        </a:spcAft>
                      </a:pPr>
                      <a:r>
                        <a:rPr lang="en-US" sz="1200" dirty="0">
                          <a:effectLst/>
                          <a:latin typeface="Cambria"/>
                          <a:ea typeface="ＭＳ 明朝"/>
                          <a:cs typeface="Times New Roman"/>
                        </a:rPr>
                        <a:t>85%</a:t>
                      </a:r>
                    </a:p>
                  </a:txBody>
                  <a:tcPr marL="68580" marR="68580" marT="0" marB="0"/>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xmlns="" val="3453916833"/>
              </p:ext>
            </p:extLst>
          </p:nvPr>
        </p:nvGraphicFramePr>
        <p:xfrm>
          <a:off x="1435608" y="3966018"/>
          <a:ext cx="7177221" cy="1483360"/>
        </p:xfrm>
        <a:graphic>
          <a:graphicData uri="http://schemas.openxmlformats.org/drawingml/2006/table">
            <a:tbl>
              <a:tblPr firstRow="1" bandRow="1">
                <a:tableStyleId>{5C22544A-7EE6-4342-B048-85BDC9FD1C3A}</a:tableStyleId>
              </a:tblPr>
              <a:tblGrid>
                <a:gridCol w="797469"/>
                <a:gridCol w="797469"/>
                <a:gridCol w="797469"/>
                <a:gridCol w="797469"/>
                <a:gridCol w="797469"/>
                <a:gridCol w="797469"/>
                <a:gridCol w="797469"/>
                <a:gridCol w="797469"/>
                <a:gridCol w="797469"/>
              </a:tblGrid>
              <a:tr h="370840">
                <a:tc>
                  <a:txBody>
                    <a:bodyPr/>
                    <a:lstStyle/>
                    <a:p>
                      <a:pPr>
                        <a:spcAft>
                          <a:spcPts val="0"/>
                        </a:spcAft>
                      </a:pPr>
                      <a:r>
                        <a:rPr lang="en-US" sz="1200" dirty="0">
                          <a:effectLst/>
                          <a:latin typeface="Cambria"/>
                          <a:ea typeface="ＭＳ 明朝"/>
                          <a:cs typeface="Times New Roman"/>
                        </a:rPr>
                        <a:t>Student</a:t>
                      </a:r>
                    </a:p>
                  </a:txBody>
                  <a:tcPr marL="68580" marR="68580" marT="0" marB="0"/>
                </a:tc>
                <a:tc>
                  <a:txBody>
                    <a:bodyPr/>
                    <a:lstStyle/>
                    <a:p>
                      <a:pPr>
                        <a:spcAft>
                          <a:spcPts val="0"/>
                        </a:spcAft>
                      </a:pPr>
                      <a:r>
                        <a:rPr lang="en-US" sz="1200">
                          <a:effectLst/>
                          <a:latin typeface="Cambria"/>
                          <a:ea typeface="ＭＳ 明朝"/>
                          <a:cs typeface="Times New Roman"/>
                        </a:rPr>
                        <a:t>BBall</a:t>
                      </a:r>
                    </a:p>
                  </a:txBody>
                  <a:tcPr marL="68580" marR="68580" marT="0" marB="0"/>
                </a:tc>
                <a:tc>
                  <a:txBody>
                    <a:bodyPr/>
                    <a:lstStyle/>
                    <a:p>
                      <a:pPr>
                        <a:spcAft>
                          <a:spcPts val="0"/>
                        </a:spcAft>
                      </a:pPr>
                      <a:r>
                        <a:rPr lang="en-US" sz="1200">
                          <a:effectLst/>
                          <a:latin typeface="Cambria"/>
                          <a:ea typeface="ＭＳ 明朝"/>
                          <a:cs typeface="Times New Roman"/>
                        </a:rPr>
                        <a:t>VBall</a:t>
                      </a:r>
                    </a:p>
                  </a:txBody>
                  <a:tcPr marL="68580" marR="68580" marT="0" marB="0"/>
                </a:tc>
                <a:tc>
                  <a:txBody>
                    <a:bodyPr/>
                    <a:lstStyle/>
                    <a:p>
                      <a:pPr>
                        <a:spcAft>
                          <a:spcPts val="0"/>
                        </a:spcAft>
                      </a:pPr>
                      <a:r>
                        <a:rPr lang="en-US" sz="1200">
                          <a:effectLst/>
                          <a:latin typeface="Cambria"/>
                          <a:ea typeface="ＭＳ 明朝"/>
                          <a:cs typeface="Times New Roman"/>
                        </a:rPr>
                        <a:t>FHockey</a:t>
                      </a:r>
                    </a:p>
                  </a:txBody>
                  <a:tcPr marL="68580" marR="68580" marT="0" marB="0"/>
                </a:tc>
                <a:tc>
                  <a:txBody>
                    <a:bodyPr/>
                    <a:lstStyle/>
                    <a:p>
                      <a:pPr>
                        <a:spcAft>
                          <a:spcPts val="0"/>
                        </a:spcAft>
                      </a:pPr>
                      <a:r>
                        <a:rPr lang="en-US" sz="1200">
                          <a:effectLst/>
                          <a:latin typeface="Cambria"/>
                          <a:ea typeface="ＭＳ 明朝"/>
                          <a:cs typeface="Times New Roman"/>
                        </a:rPr>
                        <a:t>Attitude</a:t>
                      </a:r>
                    </a:p>
                  </a:txBody>
                  <a:tcPr marL="68580" marR="68580" marT="0" marB="0"/>
                </a:tc>
                <a:tc>
                  <a:txBody>
                    <a:bodyPr/>
                    <a:lstStyle/>
                    <a:p>
                      <a:pPr>
                        <a:spcAft>
                          <a:spcPts val="0"/>
                        </a:spcAft>
                      </a:pPr>
                      <a:r>
                        <a:rPr lang="en-US" sz="1200">
                          <a:effectLst/>
                          <a:latin typeface="Cambria"/>
                          <a:ea typeface="ＭＳ 明朝"/>
                          <a:cs typeface="Times New Roman"/>
                        </a:rPr>
                        <a:t>Part.</a:t>
                      </a:r>
                    </a:p>
                  </a:txBody>
                  <a:tcPr marL="68580" marR="68580" marT="0" marB="0"/>
                </a:tc>
                <a:tc>
                  <a:txBody>
                    <a:bodyPr/>
                    <a:lstStyle/>
                    <a:p>
                      <a:pPr>
                        <a:spcAft>
                          <a:spcPts val="0"/>
                        </a:spcAft>
                      </a:pPr>
                      <a:r>
                        <a:rPr lang="en-US" sz="1200">
                          <a:effectLst/>
                          <a:latin typeface="Cambria"/>
                          <a:ea typeface="ＭＳ 明朝"/>
                          <a:cs typeface="Times New Roman"/>
                        </a:rPr>
                        <a:t>Effort</a:t>
                      </a:r>
                    </a:p>
                  </a:txBody>
                  <a:tcPr marL="68580" marR="68580" marT="0" marB="0"/>
                </a:tc>
                <a:tc>
                  <a:txBody>
                    <a:bodyPr/>
                    <a:lstStyle/>
                    <a:p>
                      <a:pPr>
                        <a:spcAft>
                          <a:spcPts val="0"/>
                        </a:spcAft>
                      </a:pPr>
                      <a:r>
                        <a:rPr lang="en-US" sz="1200">
                          <a:effectLst/>
                          <a:latin typeface="Cambria"/>
                          <a:ea typeface="ＭＳ 明朝"/>
                          <a:cs typeface="Times New Roman"/>
                        </a:rPr>
                        <a:t> </a:t>
                      </a:r>
                    </a:p>
                  </a:txBody>
                  <a:tcPr marL="68580" marR="68580" marT="0" marB="0"/>
                </a:tc>
                <a:tc>
                  <a:txBody>
                    <a:bodyPr/>
                    <a:lstStyle/>
                    <a:p>
                      <a:pPr>
                        <a:spcAft>
                          <a:spcPts val="0"/>
                        </a:spcAft>
                      </a:pPr>
                      <a:r>
                        <a:rPr lang="en-US" sz="1200">
                          <a:effectLst/>
                          <a:latin typeface="Cambria"/>
                          <a:ea typeface="ＭＳ 明朝"/>
                          <a:cs typeface="Times New Roman"/>
                        </a:rPr>
                        <a:t>Grade</a:t>
                      </a:r>
                    </a:p>
                  </a:txBody>
                  <a:tcPr marL="68580" marR="68580" marT="0" marB="0"/>
                </a:tc>
              </a:tr>
              <a:tr h="370840">
                <a:tc>
                  <a:txBody>
                    <a:bodyPr/>
                    <a:lstStyle/>
                    <a:p>
                      <a:pPr>
                        <a:spcAft>
                          <a:spcPts val="0"/>
                        </a:spcAft>
                      </a:pPr>
                      <a:r>
                        <a:rPr lang="en-US" sz="1200">
                          <a:effectLst/>
                          <a:latin typeface="Cambria"/>
                          <a:ea typeface="ＭＳ 明朝"/>
                          <a:cs typeface="Times New Roman"/>
                        </a:rPr>
                        <a:t>A</a:t>
                      </a: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B-</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4-</a:t>
                      </a:r>
                      <a:endParaRPr lang="en-US" sz="1200" dirty="0">
                        <a:effectLst/>
                        <a:latin typeface="Cambria"/>
                        <a:ea typeface="ＭＳ 明朝"/>
                        <a:cs typeface="Times New Roman"/>
                      </a:endParaRPr>
                    </a:p>
                  </a:txBody>
                  <a:tcPr marL="68580" marR="68580" marT="0" marB="0"/>
                </a:tc>
              </a:tr>
              <a:tr h="370840">
                <a:tc>
                  <a:txBody>
                    <a:bodyPr/>
                    <a:lstStyle/>
                    <a:p>
                      <a:pPr>
                        <a:spcAft>
                          <a:spcPts val="0"/>
                        </a:spcAft>
                      </a:pPr>
                      <a:r>
                        <a:rPr lang="en-US" sz="1200">
                          <a:effectLst/>
                          <a:latin typeface="Cambria"/>
                          <a:ea typeface="ＭＳ 明朝"/>
                          <a:cs typeface="Times New Roman"/>
                        </a:rPr>
                        <a:t>B</a:t>
                      </a:r>
                    </a:p>
                  </a:txBody>
                  <a:tcPr marL="68580" marR="68580" marT="0" marB="0"/>
                </a:tc>
                <a:tc>
                  <a:txBody>
                    <a:bodyPr/>
                    <a:lstStyle/>
                    <a:p>
                      <a:pPr algn="ctr">
                        <a:spcAft>
                          <a:spcPts val="0"/>
                        </a:spcAft>
                      </a:pPr>
                      <a:r>
                        <a:rPr lang="en-US" sz="1200" dirty="0" smtClean="0">
                          <a:effectLst/>
                          <a:latin typeface="Cambria"/>
                          <a:ea typeface="ＭＳ 明朝"/>
                          <a:cs typeface="Times New Roman"/>
                        </a:rPr>
                        <a:t>C-</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R</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C-</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R</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D-</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D-</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F</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R</a:t>
                      </a:r>
                      <a:endParaRPr lang="en-US" sz="1200" dirty="0">
                        <a:effectLst/>
                        <a:latin typeface="Cambria"/>
                        <a:ea typeface="ＭＳ 明朝"/>
                        <a:cs typeface="Times New Roman"/>
                      </a:endParaRPr>
                    </a:p>
                  </a:txBody>
                  <a:tcPr marL="68580" marR="68580" marT="0" marB="0"/>
                </a:tc>
              </a:tr>
              <a:tr h="370840">
                <a:tc>
                  <a:txBody>
                    <a:bodyPr/>
                    <a:lstStyle/>
                    <a:p>
                      <a:pPr>
                        <a:spcAft>
                          <a:spcPts val="0"/>
                        </a:spcAft>
                      </a:pPr>
                      <a:r>
                        <a:rPr lang="en-US" sz="1200">
                          <a:effectLst/>
                          <a:latin typeface="Cambria"/>
                          <a:ea typeface="ＭＳ 明朝"/>
                          <a:cs typeface="Times New Roman"/>
                        </a:rPr>
                        <a:t>C</a:t>
                      </a:r>
                    </a:p>
                  </a:txBody>
                  <a:tcPr marL="68580" marR="68580" marT="0" marB="0"/>
                </a:tc>
                <a:tc>
                  <a:txBody>
                    <a:bodyPr/>
                    <a:lstStyle/>
                    <a:p>
                      <a:pPr algn="ctr">
                        <a:spcAft>
                          <a:spcPts val="0"/>
                        </a:spcAft>
                      </a:pPr>
                      <a:r>
                        <a:rPr lang="en-US" sz="1200" dirty="0" smtClean="0">
                          <a:effectLst/>
                          <a:latin typeface="Cambria"/>
                          <a:ea typeface="ＭＳ 明朝"/>
                          <a:cs typeface="Times New Roman"/>
                        </a:rPr>
                        <a:t>B-</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B-</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B-</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A-</a:t>
                      </a:r>
                      <a:endParaRPr lang="en-US" sz="1200" dirty="0">
                        <a:effectLst/>
                        <a:latin typeface="Cambria"/>
                        <a:ea typeface="ＭＳ 明朝"/>
                        <a:cs typeface="Times New Roman"/>
                      </a:endParaRPr>
                    </a:p>
                  </a:txBody>
                  <a:tcPr marL="68580" marR="68580" marT="0" marB="0"/>
                </a:tc>
                <a:tc>
                  <a:txBody>
                    <a:bodyPr/>
                    <a:lstStyle/>
                    <a:p>
                      <a:pPr algn="ctr">
                        <a:spcAft>
                          <a:spcPts val="0"/>
                        </a:spcAft>
                      </a:pPr>
                      <a:r>
                        <a:rPr lang="en-US" sz="1200" dirty="0" smtClean="0">
                          <a:effectLst/>
                          <a:latin typeface="Cambria"/>
                          <a:ea typeface="ＭＳ 明朝"/>
                          <a:cs typeface="Times New Roman"/>
                        </a:rPr>
                        <a:t>4-</a:t>
                      </a:r>
                      <a:endParaRPr lang="en-US" sz="1200" dirty="0">
                        <a:effectLst/>
                        <a:latin typeface="Cambria"/>
                        <a:ea typeface="ＭＳ 明朝"/>
                        <a:cs typeface="Times New Roman"/>
                      </a:endParaRPr>
                    </a:p>
                  </a:txBody>
                  <a:tcPr marL="68580" marR="68580" marT="0" marB="0"/>
                </a:tc>
              </a:tr>
            </a:tbl>
          </a:graphicData>
        </a:graphic>
      </p:graphicFrame>
      <p:sp>
        <p:nvSpPr>
          <p:cNvPr id="7" name="TextBox 6"/>
          <p:cNvSpPr txBox="1"/>
          <p:nvPr/>
        </p:nvSpPr>
        <p:spPr>
          <a:xfrm>
            <a:off x="1400199" y="1254520"/>
            <a:ext cx="3429507" cy="369332"/>
          </a:xfrm>
          <a:prstGeom prst="rect">
            <a:avLst/>
          </a:prstGeom>
          <a:noFill/>
        </p:spPr>
        <p:txBody>
          <a:bodyPr wrap="none" rtlCol="0">
            <a:spAutoFit/>
          </a:bodyPr>
          <a:lstStyle/>
          <a:p>
            <a:r>
              <a:rPr lang="en-US" dirty="0" smtClean="0">
                <a:latin typeface="Chalkboard"/>
                <a:cs typeface="Chalkboard"/>
              </a:rPr>
              <a:t>MARK BOOK – OLD SCHOOL 1</a:t>
            </a:r>
            <a:endParaRPr lang="en-US" dirty="0">
              <a:latin typeface="Chalkboard"/>
              <a:cs typeface="Chalkboard"/>
            </a:endParaRPr>
          </a:p>
        </p:txBody>
      </p:sp>
      <p:sp>
        <p:nvSpPr>
          <p:cNvPr id="8" name="TextBox 7"/>
          <p:cNvSpPr txBox="1"/>
          <p:nvPr/>
        </p:nvSpPr>
        <p:spPr>
          <a:xfrm>
            <a:off x="1416482" y="3614186"/>
            <a:ext cx="3416580" cy="369332"/>
          </a:xfrm>
          <a:prstGeom prst="rect">
            <a:avLst/>
          </a:prstGeom>
          <a:noFill/>
        </p:spPr>
        <p:txBody>
          <a:bodyPr wrap="none" rtlCol="0">
            <a:spAutoFit/>
          </a:bodyPr>
          <a:lstStyle/>
          <a:p>
            <a:r>
              <a:rPr lang="en-US" dirty="0" smtClean="0">
                <a:latin typeface="Chalkboard"/>
                <a:cs typeface="Chalkboard"/>
              </a:rPr>
              <a:t>MARK BOOK – OLD SCHOOL 2</a:t>
            </a:r>
            <a:endParaRPr lang="en-US" dirty="0">
              <a:latin typeface="Chalkboard"/>
              <a:cs typeface="Chalkboard"/>
            </a:endParaRPr>
          </a:p>
        </p:txBody>
      </p:sp>
    </p:spTree>
    <p:extLst>
      <p:ext uri="{BB962C8B-B14F-4D97-AF65-F5344CB8AC3E}">
        <p14:creationId xmlns:p14="http://schemas.microsoft.com/office/powerpoint/2010/main" xmlns="" val="131647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
                                        <p:tgtEl>
                                          <p:spTgt spid="8"/>
                                        </p:tgtEl>
                                      </p:cBhvr>
                                    </p:animEffect>
                                    <p:anim calcmode="lin" valueType="num">
                                      <p:cBhvr>
                                        <p:cTn id="32" dur="400" fill="hold"/>
                                        <p:tgtEl>
                                          <p:spTgt spid="8"/>
                                        </p:tgtEl>
                                        <p:attrNameLst>
                                          <p:attrName>ppt_x</p:attrName>
                                        </p:attrNameLst>
                                      </p:cBhvr>
                                      <p:tavLst>
                                        <p:tav tm="0">
                                          <p:val>
                                            <p:strVal val="#ppt_x"/>
                                          </p:val>
                                        </p:tav>
                                        <p:tav tm="100000">
                                          <p:val>
                                            <p:strVal val="#ppt_x"/>
                                          </p:val>
                                        </p:tav>
                                      </p:tavLst>
                                    </p:anim>
                                    <p:anim calcmode="lin" valueType="num">
                                      <p:cBhvr>
                                        <p:cTn id="33" dur="400" fill="hold"/>
                                        <p:tgtEl>
                                          <p:spTgt spid="8"/>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Chalkboard"/>
                <a:cs typeface="Chalkboard"/>
              </a:rPr>
              <a:t>WHAT SHOULD YOUR MARK BOOK LOOK LIKE TODAY?</a:t>
            </a:r>
            <a:endParaRPr lang="en-US" b="1" u="sng" dirty="0">
              <a:latin typeface="Chalkboard"/>
              <a:cs typeface="Chalkboard"/>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2451219454"/>
              </p:ext>
            </p:extLst>
          </p:nvPr>
        </p:nvGraphicFramePr>
        <p:xfrm>
          <a:off x="1191392" y="2640998"/>
          <a:ext cx="7742295" cy="2933948"/>
        </p:xfrm>
        <a:graphic>
          <a:graphicData uri="http://schemas.openxmlformats.org/drawingml/2006/table">
            <a:tbl>
              <a:tblPr firstRow="1" bandRow="1">
                <a:tableStyleId>{5C22544A-7EE6-4342-B048-85BDC9FD1C3A}</a:tableStyleId>
              </a:tblPr>
              <a:tblGrid>
                <a:gridCol w="814979"/>
                <a:gridCol w="407489"/>
                <a:gridCol w="407489"/>
                <a:gridCol w="407489"/>
                <a:gridCol w="407489"/>
                <a:gridCol w="407489"/>
                <a:gridCol w="407489"/>
                <a:gridCol w="407489"/>
                <a:gridCol w="407489"/>
                <a:gridCol w="407489"/>
                <a:gridCol w="407489"/>
                <a:gridCol w="484281"/>
                <a:gridCol w="408870"/>
                <a:gridCol w="329317"/>
                <a:gridCol w="407489"/>
                <a:gridCol w="396883"/>
                <a:gridCol w="293063"/>
                <a:gridCol w="532523"/>
              </a:tblGrid>
              <a:tr h="600706">
                <a:tc rowSpan="2">
                  <a:txBody>
                    <a:bodyPr/>
                    <a:lstStyle/>
                    <a:p>
                      <a:r>
                        <a:rPr lang="en-US" sz="1000" dirty="0" smtClean="0"/>
                        <a:t>Students</a:t>
                      </a:r>
                      <a:endParaRPr lang="en-US" sz="1000" dirty="0"/>
                    </a:p>
                  </a:txBody>
                  <a:tcPr/>
                </a:tc>
                <a:tc gridSpan="4">
                  <a:txBody>
                    <a:bodyPr/>
                    <a:lstStyle/>
                    <a:p>
                      <a:r>
                        <a:rPr lang="en-US" sz="1000" dirty="0" smtClean="0"/>
                        <a:t>Knowledge &amp; Understanding</a:t>
                      </a:r>
                    </a:p>
                    <a:p>
                      <a:pPr marL="171450" indent="-171450">
                        <a:buFont typeface="Arial"/>
                        <a:buChar char="•"/>
                      </a:pPr>
                      <a:r>
                        <a:rPr lang="en-US" sz="800" dirty="0" smtClean="0"/>
                        <a:t>Understands</a:t>
                      </a:r>
                      <a:r>
                        <a:rPr lang="en-US" sz="800" baseline="0" dirty="0" smtClean="0"/>
                        <a:t> techniques taught</a:t>
                      </a:r>
                      <a:endParaRPr lang="en-US" sz="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r>
                        <a:rPr lang="en-US" sz="1000" dirty="0" smtClean="0"/>
                        <a:t>Thinking</a:t>
                      </a:r>
                      <a:endParaRPr lang="en-US" sz="800" dirty="0" smtClean="0"/>
                    </a:p>
                    <a:p>
                      <a:pPr marL="171450" indent="-171450">
                        <a:buFont typeface="Arial"/>
                        <a:buChar char="•"/>
                      </a:pPr>
                      <a:r>
                        <a:rPr lang="en-US" sz="800" dirty="0" smtClean="0"/>
                        <a:t>Analyses movement skills </a:t>
                      </a:r>
                    </a:p>
                  </a:txBody>
                  <a:tcPr/>
                </a:tc>
                <a:tc hMerge="1">
                  <a:txBody>
                    <a:bodyPr/>
                    <a:lstStyle/>
                    <a:p>
                      <a:endParaRPr lang="en-US" dirty="0"/>
                    </a:p>
                  </a:txBody>
                  <a:tcPr/>
                </a:tc>
                <a:tc hMerge="1">
                  <a:txBody>
                    <a:bodyPr/>
                    <a:lstStyle/>
                    <a:p>
                      <a:endParaRPr lang="en-US" dirty="0"/>
                    </a:p>
                  </a:txBody>
                  <a:tcPr/>
                </a:tc>
                <a:tc hMerge="1">
                  <a:txBody>
                    <a:bodyPr/>
                    <a:lstStyle/>
                    <a:p>
                      <a:endParaRPr lang="en-US" sz="1000" dirty="0"/>
                    </a:p>
                  </a:txBody>
                  <a:tcPr/>
                </a:tc>
                <a:tc gridSpan="4">
                  <a:txBody>
                    <a:bodyPr/>
                    <a:lstStyle/>
                    <a:p>
                      <a:r>
                        <a:rPr lang="en-US" sz="1000" dirty="0" smtClean="0"/>
                        <a:t>Communication</a:t>
                      </a:r>
                    </a:p>
                    <a:p>
                      <a:pPr marL="171450" indent="-171450">
                        <a:buFont typeface="Arial"/>
                        <a:buChar char="•"/>
                      </a:pPr>
                      <a:r>
                        <a:rPr lang="en-US" sz="800" dirty="0" smtClean="0"/>
                        <a:t>Uses correct terminology</a:t>
                      </a:r>
                      <a:endParaRPr lang="en-US" sz="800" dirty="0"/>
                    </a:p>
                  </a:txBody>
                  <a:tcPr/>
                </a:tc>
                <a:tc hMerge="1">
                  <a:txBody>
                    <a:bodyPr/>
                    <a:lstStyle/>
                    <a:p>
                      <a:endParaRPr lang="en-US" dirty="0"/>
                    </a:p>
                  </a:txBody>
                  <a:tcPr/>
                </a:tc>
                <a:tc hMerge="1">
                  <a:txBody>
                    <a:bodyPr/>
                    <a:lstStyle/>
                    <a:p>
                      <a:endParaRPr lang="en-US" dirty="0"/>
                    </a:p>
                  </a:txBody>
                  <a:tcPr/>
                </a:tc>
                <a:tc hMerge="1">
                  <a:txBody>
                    <a:bodyPr/>
                    <a:lstStyle/>
                    <a:p>
                      <a:endParaRPr lang="en-US" sz="1000" dirty="0"/>
                    </a:p>
                  </a:txBody>
                  <a:tcPr/>
                </a:tc>
                <a:tc gridSpan="5">
                  <a:txBody>
                    <a:bodyPr/>
                    <a:lstStyle/>
                    <a:p>
                      <a:r>
                        <a:rPr lang="en-US" sz="1000" dirty="0" smtClean="0"/>
                        <a:t>Application</a:t>
                      </a:r>
                    </a:p>
                    <a:p>
                      <a:pPr marL="171450" indent="-171450">
                        <a:buFont typeface="Arial"/>
                        <a:buChar char="•"/>
                      </a:pPr>
                      <a:r>
                        <a:rPr lang="en-US" sz="800" dirty="0" smtClean="0"/>
                        <a:t>Applies skills in a variety of</a:t>
                      </a:r>
                      <a:r>
                        <a:rPr lang="en-US" sz="800" baseline="0" dirty="0" smtClean="0"/>
                        <a:t> situations</a:t>
                      </a:r>
                      <a:endParaRPr lang="en-US" sz="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74662">
                <a:tc vMerge="1">
                  <a:txBody>
                    <a:bodyPr/>
                    <a:lstStyle/>
                    <a:p>
                      <a:endParaRPr lang="en-US"/>
                    </a:p>
                  </a:txBody>
                  <a:tcPr/>
                </a:tc>
                <a:tc>
                  <a:txBody>
                    <a:bodyPr/>
                    <a:lstStyle/>
                    <a:p>
                      <a:r>
                        <a:rPr lang="en-US" sz="1000" dirty="0" err="1" smtClean="0"/>
                        <a:t>VBall</a:t>
                      </a:r>
                      <a:endParaRPr lang="en-US" sz="1000" dirty="0"/>
                    </a:p>
                  </a:txBody>
                  <a:tcPr vert="wordArtVert"/>
                </a:tc>
                <a:tc>
                  <a:txBody>
                    <a:bodyPr/>
                    <a:lstStyle/>
                    <a:p>
                      <a:r>
                        <a:rPr lang="en-US" sz="1000" dirty="0" err="1" smtClean="0"/>
                        <a:t>BBall</a:t>
                      </a:r>
                      <a:endParaRPr lang="en-US" sz="1000" dirty="0"/>
                    </a:p>
                  </a:txBody>
                  <a:tcPr vert="wordArtVert"/>
                </a:tc>
                <a:tc>
                  <a:txBody>
                    <a:bodyPr/>
                    <a:lstStyle/>
                    <a:p>
                      <a:r>
                        <a:rPr lang="en-US" sz="1000" dirty="0" err="1" smtClean="0"/>
                        <a:t>FHockey</a:t>
                      </a:r>
                      <a:endParaRPr lang="en-US" sz="1000" dirty="0"/>
                    </a:p>
                  </a:txBody>
                  <a:tcPr vert="wordArtVert"/>
                </a:tc>
                <a:tc>
                  <a:txBody>
                    <a:bodyPr/>
                    <a:lstStyle/>
                    <a:p>
                      <a:endParaRPr lang="en-US" dirty="0">
                        <a:solidFill>
                          <a:schemeClr val="tx2">
                            <a:lumMod val="50000"/>
                            <a:lumOff val="50000"/>
                          </a:schemeClr>
                        </a:solidFill>
                      </a:endParaRPr>
                    </a:p>
                  </a:txBody>
                  <a:tcPr>
                    <a:solidFill>
                      <a:schemeClr val="accent1">
                        <a:lumMod val="40000"/>
                        <a:lumOff val="60000"/>
                      </a:schemeClr>
                    </a:solidFill>
                  </a:tcPr>
                </a:tc>
                <a:tc>
                  <a:txBody>
                    <a:bodyPr/>
                    <a:lstStyle/>
                    <a:p>
                      <a:r>
                        <a:rPr lang="en-US" sz="1000" dirty="0" err="1" smtClean="0"/>
                        <a:t>Vball</a:t>
                      </a:r>
                      <a:endParaRPr lang="en-US" sz="1000" dirty="0"/>
                    </a:p>
                  </a:txBody>
                  <a:tcPr vert="wordArtVert"/>
                </a:tc>
                <a:tc>
                  <a:txBody>
                    <a:bodyPr/>
                    <a:lstStyle/>
                    <a:p>
                      <a:r>
                        <a:rPr lang="en-US" sz="1000" dirty="0" err="1" smtClean="0"/>
                        <a:t>Bball</a:t>
                      </a:r>
                      <a:endParaRPr lang="en-US" sz="1000" dirty="0"/>
                    </a:p>
                  </a:txBody>
                  <a:tcPr vert="wordArtVert"/>
                </a:tc>
                <a:tc>
                  <a:txBody>
                    <a:bodyPr/>
                    <a:lstStyle/>
                    <a:p>
                      <a:r>
                        <a:rPr lang="en-US" sz="1000" dirty="0" err="1" smtClean="0"/>
                        <a:t>Fhockey</a:t>
                      </a:r>
                      <a:endParaRPr lang="en-US" sz="1000" dirty="0"/>
                    </a:p>
                  </a:txBody>
                  <a:tcPr vert="wordArtVert"/>
                </a:tc>
                <a:tc>
                  <a:txBody>
                    <a:bodyPr/>
                    <a:lstStyle/>
                    <a:p>
                      <a:endParaRPr lang="en-US" dirty="0"/>
                    </a:p>
                  </a:txBody>
                  <a:tcPr>
                    <a:solidFill>
                      <a:srgbClr val="CFA0CF"/>
                    </a:solidFill>
                  </a:tcPr>
                </a:tc>
                <a:tc>
                  <a:txBody>
                    <a:bodyPr/>
                    <a:lstStyle/>
                    <a:p>
                      <a:r>
                        <a:rPr lang="en-US" sz="1000" dirty="0" err="1" smtClean="0"/>
                        <a:t>Vball</a:t>
                      </a:r>
                      <a:endParaRPr lang="en-US" sz="1000" dirty="0"/>
                    </a:p>
                  </a:txBody>
                  <a:tcPr vert="wordArtVert"/>
                </a:tc>
                <a:tc>
                  <a:txBody>
                    <a:bodyPr/>
                    <a:lstStyle/>
                    <a:p>
                      <a:r>
                        <a:rPr lang="en-US" sz="1000" dirty="0" err="1" smtClean="0"/>
                        <a:t>Bball</a:t>
                      </a:r>
                      <a:endParaRPr lang="en-US" sz="1000" dirty="0"/>
                    </a:p>
                  </a:txBody>
                  <a:tcPr vert="wordArtVert"/>
                </a:tc>
                <a:tc>
                  <a:txBody>
                    <a:bodyPr/>
                    <a:lstStyle/>
                    <a:p>
                      <a:r>
                        <a:rPr lang="en-US" sz="1000" dirty="0" err="1" smtClean="0"/>
                        <a:t>Fhockey</a:t>
                      </a:r>
                      <a:endParaRPr lang="en-US" sz="1000" dirty="0"/>
                    </a:p>
                  </a:txBody>
                  <a:tcPr vert="wordArtVert"/>
                </a:tc>
                <a:tc>
                  <a:txBody>
                    <a:bodyPr/>
                    <a:lstStyle/>
                    <a:p>
                      <a:endParaRPr lang="en-US" dirty="0">
                        <a:solidFill>
                          <a:srgbClr val="B465BB"/>
                        </a:solidFill>
                      </a:endParaRPr>
                    </a:p>
                  </a:txBody>
                  <a:tcPr>
                    <a:solidFill>
                      <a:srgbClr val="CFA0CF"/>
                    </a:solidFill>
                  </a:tcPr>
                </a:tc>
                <a:tc>
                  <a:txBody>
                    <a:bodyPr/>
                    <a:lstStyle/>
                    <a:p>
                      <a:r>
                        <a:rPr lang="en-US" sz="1000" dirty="0" err="1" smtClean="0"/>
                        <a:t>Vball</a:t>
                      </a:r>
                      <a:endParaRPr lang="en-US" sz="1000" dirty="0"/>
                    </a:p>
                  </a:txBody>
                  <a:tcPr vert="wordArtVert"/>
                </a:tc>
                <a:tc>
                  <a:txBody>
                    <a:bodyPr/>
                    <a:lstStyle/>
                    <a:p>
                      <a:r>
                        <a:rPr lang="en-US" sz="1000" dirty="0" err="1" smtClean="0"/>
                        <a:t>Bball</a:t>
                      </a:r>
                      <a:endParaRPr lang="en-US" sz="1000" dirty="0"/>
                    </a:p>
                  </a:txBody>
                  <a:tcPr vert="wordArtVert"/>
                </a:tc>
                <a:tc>
                  <a:txBody>
                    <a:bodyPr/>
                    <a:lstStyle/>
                    <a:p>
                      <a:r>
                        <a:rPr lang="en-US" sz="1000" dirty="0" err="1" smtClean="0"/>
                        <a:t>FHockey</a:t>
                      </a:r>
                      <a:endParaRPr lang="en-US" sz="1000" dirty="0"/>
                    </a:p>
                  </a:txBody>
                  <a:tcPr vert="wordArtVert"/>
                </a:tc>
                <a:tc>
                  <a:txBody>
                    <a:bodyPr/>
                    <a:lstStyle/>
                    <a:p>
                      <a:endParaRPr lang="en-US" dirty="0">
                        <a:solidFill>
                          <a:srgbClr val="B465BB"/>
                        </a:solidFill>
                      </a:endParaRPr>
                    </a:p>
                  </a:txBody>
                  <a:tcPr>
                    <a:solidFill>
                      <a:srgbClr val="CFA0CF"/>
                    </a:solidFill>
                  </a:tcPr>
                </a:tc>
                <a:tc>
                  <a:txBody>
                    <a:bodyPr/>
                    <a:lstStyle/>
                    <a:p>
                      <a:endParaRPr lang="en-US" dirty="0"/>
                    </a:p>
                  </a:txBody>
                  <a:tcPr>
                    <a:solidFill>
                      <a:schemeClr val="accent2">
                        <a:lumMod val="50000"/>
                        <a:lumOff val="50000"/>
                      </a:schemeClr>
                    </a:solidFill>
                  </a:tcPr>
                </a:tc>
              </a:tr>
              <a:tr h="499559">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solidFill>
                            <a:schemeClr val="tx2">
                              <a:lumMod val="50000"/>
                              <a:lumOff val="50000"/>
                            </a:schemeClr>
                          </a:solidFill>
                        </a:rPr>
                        <a:t>4</a:t>
                      </a:r>
                      <a:endParaRPr lang="en-US" dirty="0">
                        <a:solidFill>
                          <a:schemeClr val="tx2">
                            <a:lumMod val="50000"/>
                            <a:lumOff val="50000"/>
                          </a:schemeClr>
                        </a:solidFill>
                      </a:endParaRPr>
                    </a:p>
                  </a:txBody>
                  <a:tcPr>
                    <a:solidFill>
                      <a:schemeClr val="accent1">
                        <a:lumMod val="40000"/>
                        <a:lumOff val="60000"/>
                      </a:schemeClr>
                    </a:solidFill>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solidFill>
                            <a:srgbClr val="B465BB"/>
                          </a:solidFill>
                        </a:rPr>
                        <a:t>4</a:t>
                      </a:r>
                      <a:endParaRPr lang="en-US" dirty="0">
                        <a:solidFill>
                          <a:srgbClr val="B465BB"/>
                        </a:solidFill>
                      </a:endParaRPr>
                    </a:p>
                  </a:txBody>
                  <a:tcPr>
                    <a:solidFill>
                      <a:srgbClr val="CFA0CF"/>
                    </a:solidFill>
                  </a:tcPr>
                </a:tc>
                <a:tc>
                  <a:txBody>
                    <a:bodyPr/>
                    <a:lstStyle/>
                    <a:p>
                      <a:r>
                        <a:rPr lang="en-US" dirty="0" smtClean="0"/>
                        <a:t>4</a:t>
                      </a:r>
                      <a:endParaRPr lang="en-US" dirty="0"/>
                    </a:p>
                  </a:txBody>
                  <a:tcPr/>
                </a:tc>
                <a:tc>
                  <a:txBody>
                    <a:bodyPr/>
                    <a:lstStyle/>
                    <a:p>
                      <a:r>
                        <a:rPr lang="en-US" sz="1400" dirty="0" smtClean="0"/>
                        <a:t>3+</a:t>
                      </a:r>
                      <a:endParaRPr lang="en-US" sz="1400" dirty="0"/>
                    </a:p>
                  </a:txBody>
                  <a:tcPr/>
                </a:tc>
                <a:tc>
                  <a:txBody>
                    <a:bodyPr/>
                    <a:lstStyle/>
                    <a:p>
                      <a:r>
                        <a:rPr lang="en-US" dirty="0" smtClean="0"/>
                        <a:t>4-</a:t>
                      </a:r>
                      <a:endParaRPr lang="en-US" dirty="0"/>
                    </a:p>
                  </a:txBody>
                  <a:tcPr/>
                </a:tc>
                <a:tc>
                  <a:txBody>
                    <a:bodyPr/>
                    <a:lstStyle/>
                    <a:p>
                      <a:r>
                        <a:rPr lang="en-US" dirty="0" smtClean="0">
                          <a:solidFill>
                            <a:srgbClr val="B465BB"/>
                          </a:solidFill>
                        </a:rPr>
                        <a:t>4-</a:t>
                      </a:r>
                      <a:endParaRPr lang="en-US" dirty="0">
                        <a:solidFill>
                          <a:srgbClr val="B465BB"/>
                        </a:solidFill>
                      </a:endParaRPr>
                    </a:p>
                  </a:txBody>
                  <a:tcPr>
                    <a:solidFill>
                      <a:srgbClr val="CFA0CF"/>
                    </a:solidFill>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solidFill>
                            <a:srgbClr val="B465BB"/>
                          </a:solidFill>
                        </a:rPr>
                        <a:t>3</a:t>
                      </a:r>
                      <a:endParaRPr lang="en-US" dirty="0">
                        <a:solidFill>
                          <a:srgbClr val="B465BB"/>
                        </a:solidFill>
                      </a:endParaRPr>
                    </a:p>
                  </a:txBody>
                  <a:tcPr>
                    <a:solidFill>
                      <a:srgbClr val="CFA0CF"/>
                    </a:solidFill>
                  </a:tcPr>
                </a:tc>
                <a:tc>
                  <a:txBody>
                    <a:bodyPr/>
                    <a:lstStyle/>
                    <a:p>
                      <a:r>
                        <a:rPr lang="en-US" dirty="0" smtClean="0"/>
                        <a:t>4-</a:t>
                      </a:r>
                      <a:endParaRPr lang="en-US" dirty="0"/>
                    </a:p>
                  </a:txBody>
                  <a:tcPr>
                    <a:solidFill>
                      <a:schemeClr val="accent2">
                        <a:lumMod val="50000"/>
                        <a:lumOff val="50000"/>
                      </a:schemeClr>
                    </a:solidFill>
                  </a:tcPr>
                </a:tc>
              </a:tr>
              <a:tr h="455843">
                <a:tc>
                  <a:txBody>
                    <a:bodyPr/>
                    <a:lstStyle/>
                    <a:p>
                      <a:r>
                        <a:rPr lang="en-US" dirty="0" smtClean="0"/>
                        <a:t>B</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solidFill>
                            <a:schemeClr val="tx2">
                              <a:lumMod val="50000"/>
                              <a:lumOff val="50000"/>
                            </a:schemeClr>
                          </a:solidFill>
                        </a:rPr>
                        <a:t>3-</a:t>
                      </a:r>
                      <a:endParaRPr lang="en-US" dirty="0">
                        <a:solidFill>
                          <a:schemeClr val="tx2">
                            <a:lumMod val="50000"/>
                            <a:lumOff val="50000"/>
                          </a:schemeClr>
                        </a:solidFill>
                      </a:endParaRPr>
                    </a:p>
                  </a:txBody>
                  <a:tcPr>
                    <a:solidFill>
                      <a:schemeClr val="accent1">
                        <a:lumMod val="40000"/>
                        <a:lumOff val="60000"/>
                      </a:schemeClr>
                    </a:solidFill>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solidFill>
                            <a:srgbClr val="B465BB"/>
                          </a:solidFill>
                        </a:rPr>
                        <a:t>2</a:t>
                      </a:r>
                      <a:endParaRPr lang="en-US" dirty="0">
                        <a:solidFill>
                          <a:srgbClr val="B465BB"/>
                        </a:solidFill>
                      </a:endParaRPr>
                    </a:p>
                  </a:txBody>
                  <a:tcPr>
                    <a:solidFill>
                      <a:srgbClr val="CFA0CF"/>
                    </a:solidFill>
                  </a:tcPr>
                </a:tc>
                <a:tc>
                  <a:txBody>
                    <a:bodyPr/>
                    <a:lstStyle/>
                    <a:p>
                      <a:r>
                        <a:rPr lang="en-US" dirty="0" smtClean="0"/>
                        <a:t>2</a:t>
                      </a:r>
                      <a:endParaRPr lang="en-US" dirty="0"/>
                    </a:p>
                  </a:txBody>
                  <a:tcPr/>
                </a:tc>
                <a:tc>
                  <a:txBody>
                    <a:bodyPr/>
                    <a:lstStyle/>
                    <a:p>
                      <a:r>
                        <a:rPr lang="en-US" sz="1400" dirty="0" smtClean="0"/>
                        <a:t>2+</a:t>
                      </a:r>
                      <a:endParaRPr lang="en-US" sz="1400" dirty="0"/>
                    </a:p>
                  </a:txBody>
                  <a:tcPr/>
                </a:tc>
                <a:tc>
                  <a:txBody>
                    <a:bodyPr/>
                    <a:lstStyle/>
                    <a:p>
                      <a:r>
                        <a:rPr lang="en-US" dirty="0" smtClean="0"/>
                        <a:t>3-</a:t>
                      </a:r>
                      <a:endParaRPr lang="en-US" dirty="0"/>
                    </a:p>
                  </a:txBody>
                  <a:tcPr/>
                </a:tc>
                <a:tc>
                  <a:txBody>
                    <a:bodyPr/>
                    <a:lstStyle/>
                    <a:p>
                      <a:r>
                        <a:rPr lang="en-US" sz="1400" dirty="0" smtClean="0">
                          <a:solidFill>
                            <a:srgbClr val="B465BB"/>
                          </a:solidFill>
                        </a:rPr>
                        <a:t>2+</a:t>
                      </a:r>
                      <a:endParaRPr lang="en-US" sz="1400" dirty="0">
                        <a:solidFill>
                          <a:srgbClr val="B465BB"/>
                        </a:solidFill>
                      </a:endParaRPr>
                    </a:p>
                  </a:txBody>
                  <a:tcPr>
                    <a:solidFill>
                      <a:srgbClr val="CFA0CF"/>
                    </a:solidFill>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solidFill>
                            <a:srgbClr val="B465BB"/>
                          </a:solidFill>
                        </a:rPr>
                        <a:t>2</a:t>
                      </a:r>
                      <a:endParaRPr lang="en-US" dirty="0">
                        <a:solidFill>
                          <a:srgbClr val="B465BB"/>
                        </a:solidFill>
                      </a:endParaRPr>
                    </a:p>
                  </a:txBody>
                  <a:tcPr>
                    <a:solidFill>
                      <a:srgbClr val="CFA0CF"/>
                    </a:solidFill>
                  </a:tcPr>
                </a:tc>
                <a:tc>
                  <a:txBody>
                    <a:bodyPr/>
                    <a:lstStyle/>
                    <a:p>
                      <a:r>
                        <a:rPr lang="en-US" dirty="0" smtClean="0"/>
                        <a:t>2+</a:t>
                      </a:r>
                      <a:endParaRPr lang="en-US" dirty="0"/>
                    </a:p>
                  </a:txBody>
                  <a:tcPr>
                    <a:solidFill>
                      <a:schemeClr val="accent2">
                        <a:lumMod val="50000"/>
                        <a:lumOff val="50000"/>
                      </a:schemeClr>
                    </a:solidFill>
                  </a:tcPr>
                </a:tc>
              </a:tr>
              <a:tr h="423283">
                <a:tc>
                  <a:txBody>
                    <a:bodyPr/>
                    <a:lstStyle/>
                    <a:p>
                      <a:r>
                        <a:rPr lang="en-US" dirty="0" smtClean="0"/>
                        <a:t>C</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solidFill>
                            <a:schemeClr val="tx2">
                              <a:lumMod val="50000"/>
                              <a:lumOff val="50000"/>
                            </a:schemeClr>
                          </a:solidFill>
                        </a:rPr>
                        <a:t>3</a:t>
                      </a:r>
                      <a:endParaRPr lang="en-US" dirty="0">
                        <a:solidFill>
                          <a:schemeClr val="tx2">
                            <a:lumMod val="50000"/>
                            <a:lumOff val="50000"/>
                          </a:schemeClr>
                        </a:solidFill>
                      </a:endParaRPr>
                    </a:p>
                  </a:txBody>
                  <a:tcPr>
                    <a:solidFill>
                      <a:schemeClr val="accent1">
                        <a:lumMod val="40000"/>
                        <a:lumOff val="60000"/>
                      </a:schemeClr>
                    </a:solidFill>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solidFill>
                            <a:srgbClr val="B465BB"/>
                          </a:solidFill>
                        </a:rPr>
                        <a:t>3</a:t>
                      </a:r>
                      <a:endParaRPr lang="en-US" dirty="0">
                        <a:solidFill>
                          <a:srgbClr val="B465BB"/>
                        </a:solidFill>
                      </a:endParaRPr>
                    </a:p>
                  </a:txBody>
                  <a:tcPr>
                    <a:solidFill>
                      <a:srgbClr val="CFA0CF"/>
                    </a:solidFill>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solidFill>
                            <a:srgbClr val="B465BB"/>
                          </a:solidFill>
                        </a:rPr>
                        <a:t>3</a:t>
                      </a:r>
                      <a:endParaRPr lang="en-US" dirty="0">
                        <a:solidFill>
                          <a:srgbClr val="B465BB"/>
                        </a:solidFill>
                      </a:endParaRPr>
                    </a:p>
                  </a:txBody>
                  <a:tcPr>
                    <a:solidFill>
                      <a:srgbClr val="CFA0CF"/>
                    </a:solidFill>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solidFill>
                            <a:srgbClr val="B465BB"/>
                          </a:solidFill>
                        </a:rPr>
                        <a:t>3</a:t>
                      </a:r>
                      <a:endParaRPr lang="en-US" dirty="0">
                        <a:solidFill>
                          <a:srgbClr val="B465BB"/>
                        </a:solidFill>
                      </a:endParaRPr>
                    </a:p>
                  </a:txBody>
                  <a:tcPr>
                    <a:solidFill>
                      <a:srgbClr val="CFA0CF"/>
                    </a:solidFill>
                  </a:tcPr>
                </a:tc>
                <a:tc>
                  <a:txBody>
                    <a:bodyPr/>
                    <a:lstStyle/>
                    <a:p>
                      <a:r>
                        <a:rPr lang="en-US" dirty="0" smtClean="0"/>
                        <a:t>3</a:t>
                      </a:r>
                      <a:endParaRPr lang="en-US" dirty="0"/>
                    </a:p>
                  </a:txBody>
                  <a:tcPr>
                    <a:solidFill>
                      <a:schemeClr val="accent2">
                        <a:lumMod val="50000"/>
                        <a:lumOff val="50000"/>
                      </a:schemeClr>
                    </a:solidFill>
                  </a:tcPr>
                </a:tc>
              </a:tr>
            </a:tbl>
          </a:graphicData>
        </a:graphic>
      </p:graphicFrame>
      <p:sp>
        <p:nvSpPr>
          <p:cNvPr id="8" name="TextBox 7"/>
          <p:cNvSpPr txBox="1"/>
          <p:nvPr/>
        </p:nvSpPr>
        <p:spPr>
          <a:xfrm>
            <a:off x="1599054" y="1511164"/>
            <a:ext cx="7353493" cy="923330"/>
          </a:xfrm>
          <a:prstGeom prst="rect">
            <a:avLst/>
          </a:prstGeom>
          <a:noFill/>
        </p:spPr>
        <p:txBody>
          <a:bodyPr wrap="none" rtlCol="0">
            <a:spAutoFit/>
          </a:bodyPr>
          <a:lstStyle/>
          <a:p>
            <a:r>
              <a:rPr lang="en-US" u="sng" dirty="0" smtClean="0">
                <a:latin typeface="Chalkboard"/>
                <a:cs typeface="Chalkboard"/>
              </a:rPr>
              <a:t>Learning Goal</a:t>
            </a:r>
            <a:r>
              <a:rPr lang="en-US" dirty="0" smtClean="0">
                <a:latin typeface="Chalkboard"/>
                <a:cs typeface="Chalkboard"/>
              </a:rPr>
              <a:t>: B1.4 – </a:t>
            </a:r>
            <a:r>
              <a:rPr lang="en-US" b="1" dirty="0" smtClean="0">
                <a:latin typeface="Chalkboard"/>
                <a:cs typeface="Chalkboard"/>
              </a:rPr>
              <a:t>Send</a:t>
            </a:r>
            <a:r>
              <a:rPr lang="en-US" dirty="0" smtClean="0">
                <a:latin typeface="Chalkboard"/>
                <a:cs typeface="Chalkboard"/>
              </a:rPr>
              <a:t> &amp; receive </a:t>
            </a:r>
            <a:r>
              <a:rPr lang="en-US" b="1" dirty="0" smtClean="0">
                <a:latin typeface="Chalkboard"/>
                <a:cs typeface="Chalkboard"/>
              </a:rPr>
              <a:t>objects using different body </a:t>
            </a:r>
          </a:p>
          <a:p>
            <a:r>
              <a:rPr lang="en-US" b="1" dirty="0">
                <a:latin typeface="Chalkboard"/>
                <a:cs typeface="Chalkboard"/>
              </a:rPr>
              <a:t>p</a:t>
            </a:r>
            <a:r>
              <a:rPr lang="en-US" b="1" dirty="0" smtClean="0">
                <a:latin typeface="Chalkboard"/>
                <a:cs typeface="Chalkboard"/>
              </a:rPr>
              <a:t>arts &amp; equipment, adjusting for speed, while applying basic </a:t>
            </a:r>
          </a:p>
          <a:p>
            <a:r>
              <a:rPr lang="en-US" b="1" dirty="0" smtClean="0">
                <a:latin typeface="Chalkboard"/>
                <a:cs typeface="Chalkboard"/>
              </a:rPr>
              <a:t>principles of movement.</a:t>
            </a:r>
            <a:r>
              <a:rPr lang="en-US" baseline="30000" dirty="0" smtClean="0">
                <a:latin typeface="Chalkboard"/>
                <a:cs typeface="Chalkboard"/>
              </a:rPr>
              <a:t>3</a:t>
            </a:r>
            <a:endParaRPr lang="en-US" dirty="0" smtClean="0">
              <a:latin typeface="Chalkboard"/>
              <a:cs typeface="Chalkboard"/>
            </a:endParaRPr>
          </a:p>
        </p:txBody>
      </p:sp>
      <p:sp>
        <p:nvSpPr>
          <p:cNvPr id="9" name="TextBox 8"/>
          <p:cNvSpPr txBox="1"/>
          <p:nvPr/>
        </p:nvSpPr>
        <p:spPr>
          <a:xfrm>
            <a:off x="2002603" y="5860844"/>
            <a:ext cx="5160387" cy="646331"/>
          </a:xfrm>
          <a:prstGeom prst="rect">
            <a:avLst/>
          </a:prstGeom>
          <a:noFill/>
        </p:spPr>
        <p:txBody>
          <a:bodyPr wrap="none" rtlCol="0">
            <a:spAutoFit/>
          </a:bodyPr>
          <a:lstStyle/>
          <a:p>
            <a:pPr marL="285750" indent="-285750">
              <a:buFont typeface="Arial"/>
              <a:buChar char="•"/>
            </a:pPr>
            <a:r>
              <a:rPr lang="en-US" dirty="0" smtClean="0"/>
              <a:t>Notice we’ve lost attitude, participation &amp; effort.  </a:t>
            </a:r>
            <a:endParaRPr lang="en-US" dirty="0"/>
          </a:p>
          <a:p>
            <a:pPr marL="285750" indent="-285750">
              <a:buFont typeface="Arial"/>
              <a:buChar char="•"/>
            </a:pPr>
            <a:r>
              <a:rPr lang="en-US" dirty="0" smtClean="0"/>
              <a:t>These are evaluated using a separate learning goal.</a:t>
            </a:r>
            <a:endParaRPr lang="en-US" dirty="0"/>
          </a:p>
        </p:txBody>
      </p:sp>
    </p:spTree>
    <p:extLst>
      <p:ext uri="{BB962C8B-B14F-4D97-AF65-F5344CB8AC3E}">
        <p14:creationId xmlns:p14="http://schemas.microsoft.com/office/powerpoint/2010/main" xmlns="" val="6721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800" decel="100000"/>
                                        <p:tgtEl>
                                          <p:spTgt spid="9"/>
                                        </p:tgtEl>
                                      </p:cBhvr>
                                    </p:animEffect>
                                    <p:anim calcmode="lin" valueType="num">
                                      <p:cBhvr>
                                        <p:cTn id="41" dur="800" decel="100000" fill="hold"/>
                                        <p:tgtEl>
                                          <p:spTgt spid="9"/>
                                        </p:tgtEl>
                                        <p:attrNameLst>
                                          <p:attrName>style.rotation</p:attrName>
                                        </p:attrNameLst>
                                      </p:cBhvr>
                                      <p:tavLst>
                                        <p:tav tm="0">
                                          <p:val>
                                            <p:fltVal val="-90"/>
                                          </p:val>
                                        </p:tav>
                                        <p:tav tm="100000">
                                          <p:val>
                                            <p:fltVal val="0"/>
                                          </p:val>
                                        </p:tav>
                                      </p:tavLst>
                                    </p:anim>
                                    <p:anim calcmode="lin" valueType="num">
                                      <p:cBhvr>
                                        <p:cTn id="42" dur="800" decel="100000" fill="hold"/>
                                        <p:tgtEl>
                                          <p:spTgt spid="9"/>
                                        </p:tgtEl>
                                        <p:attrNameLst>
                                          <p:attrName>ppt_x</p:attrName>
                                        </p:attrNameLst>
                                      </p:cBhvr>
                                      <p:tavLst>
                                        <p:tav tm="0">
                                          <p:val>
                                            <p:strVal val="#ppt_x+0.4"/>
                                          </p:val>
                                        </p:tav>
                                        <p:tav tm="100000">
                                          <p:val>
                                            <p:strVal val="#ppt_x-0.05"/>
                                          </p:val>
                                        </p:tav>
                                      </p:tavLst>
                                    </p:anim>
                                    <p:anim calcmode="lin" valueType="num">
                                      <p:cBhvr>
                                        <p:cTn id="43" dur="800" decel="100000" fill="hold"/>
                                        <p:tgtEl>
                                          <p:spTgt spid="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64715"/>
            <a:ext cx="7498080" cy="1143000"/>
          </a:xfrm>
        </p:spPr>
        <p:txBody>
          <a:bodyPr/>
          <a:lstStyle/>
          <a:p>
            <a:pPr algn="ctr"/>
            <a:r>
              <a:rPr lang="en-US" b="1" u="sng" dirty="0" smtClean="0">
                <a:latin typeface="Chalkboard"/>
                <a:cs typeface="Chalkboard"/>
              </a:rPr>
              <a:t>Evaluating Active Living</a:t>
            </a:r>
            <a:endParaRPr lang="en-US" b="1" u="sng" dirty="0">
              <a:latin typeface="Chalkboard"/>
              <a:cs typeface="Chalkboard"/>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470582299"/>
              </p:ext>
            </p:extLst>
          </p:nvPr>
        </p:nvGraphicFramePr>
        <p:xfrm>
          <a:off x="1995879" y="2900876"/>
          <a:ext cx="5957397" cy="3318506"/>
        </p:xfrm>
        <a:graphic>
          <a:graphicData uri="http://schemas.openxmlformats.org/drawingml/2006/table">
            <a:tbl>
              <a:tblPr firstRow="1" bandRow="1">
                <a:tableStyleId>{5C22544A-7EE6-4342-B048-85BDC9FD1C3A}</a:tableStyleId>
              </a:tblPr>
              <a:tblGrid>
                <a:gridCol w="740895"/>
                <a:gridCol w="1164263"/>
                <a:gridCol w="816496"/>
                <a:gridCol w="1345706"/>
                <a:gridCol w="1890037"/>
              </a:tblGrid>
              <a:tr h="594360">
                <a:tc rowSpan="2">
                  <a:txBody>
                    <a:bodyPr/>
                    <a:lstStyle/>
                    <a:p>
                      <a:r>
                        <a:rPr lang="en-US" sz="800" dirty="0" smtClean="0"/>
                        <a:t>Students</a:t>
                      </a:r>
                      <a:endParaRPr lang="en-US" sz="800" dirty="0"/>
                    </a:p>
                  </a:txBody>
                  <a:tcPr/>
                </a:tc>
                <a:tc gridSpan="3">
                  <a:txBody>
                    <a:bodyPr/>
                    <a:lstStyle/>
                    <a:p>
                      <a:r>
                        <a:rPr lang="en-US" dirty="0" smtClean="0"/>
                        <a:t>Application</a:t>
                      </a:r>
                    </a:p>
                    <a:p>
                      <a:pPr marL="285750" indent="-285750">
                        <a:buFont typeface="Arial"/>
                        <a:buChar char="•"/>
                      </a:pPr>
                      <a:r>
                        <a:rPr lang="en-US" sz="1400" dirty="0" smtClean="0"/>
                        <a:t>Application of Knowledge &amp; Skills</a:t>
                      </a:r>
                      <a:endParaRPr lang="en-US" sz="1400" dirty="0"/>
                    </a:p>
                  </a:txBody>
                  <a:tcPr/>
                </a:tc>
                <a:tc hMerge="1">
                  <a:txBody>
                    <a:bodyPr/>
                    <a:lstStyle/>
                    <a:p>
                      <a:endParaRPr lang="en-US" dirty="0"/>
                    </a:p>
                  </a:txBody>
                  <a:tcPr/>
                </a:tc>
                <a:tc hMerge="1">
                  <a:txBody>
                    <a:bodyPr/>
                    <a:lstStyle/>
                    <a:p>
                      <a:endParaRPr lang="en-US" dirty="0"/>
                    </a:p>
                  </a:txBody>
                  <a:tcPr/>
                </a:tc>
                <a:tc rowSpan="2">
                  <a:txBody>
                    <a:bodyPr/>
                    <a:lstStyle/>
                    <a:p>
                      <a:endParaRPr lang="en-US" dirty="0"/>
                    </a:p>
                  </a:txBody>
                  <a:tcPr/>
                </a:tc>
              </a:tr>
              <a:tr h="707627">
                <a:tc vMerge="1">
                  <a:txBody>
                    <a:bodyPr/>
                    <a:lstStyle/>
                    <a:p>
                      <a:endParaRPr lang="en-US"/>
                    </a:p>
                  </a:txBody>
                  <a:tcPr/>
                </a:tc>
                <a:tc>
                  <a:txBody>
                    <a:bodyPr/>
                    <a:lstStyle/>
                    <a:p>
                      <a:pPr algn="l"/>
                      <a:r>
                        <a:rPr lang="en-US" sz="1000" dirty="0" err="1" smtClean="0"/>
                        <a:t>VBall</a:t>
                      </a:r>
                      <a:endParaRPr lang="en-US" sz="1000" dirty="0"/>
                    </a:p>
                  </a:txBody>
                  <a:tcPr vert="wordArtVert"/>
                </a:tc>
                <a:tc>
                  <a:txBody>
                    <a:bodyPr/>
                    <a:lstStyle/>
                    <a:p>
                      <a:r>
                        <a:rPr lang="en-US" sz="1000" dirty="0" err="1" smtClean="0"/>
                        <a:t>Bball</a:t>
                      </a:r>
                      <a:endParaRPr lang="en-US" sz="1000" dirty="0"/>
                    </a:p>
                  </a:txBody>
                  <a:tcPr vert="wordArtVert"/>
                </a:tc>
                <a:tc>
                  <a:txBody>
                    <a:bodyPr/>
                    <a:lstStyle/>
                    <a:p>
                      <a:r>
                        <a:rPr lang="en-US" sz="1000" dirty="0" err="1" smtClean="0"/>
                        <a:t>FHockey</a:t>
                      </a:r>
                      <a:endParaRPr lang="en-US" sz="1000" dirty="0"/>
                    </a:p>
                  </a:txBody>
                  <a:tcPr vert="wordArtVert"/>
                </a:tc>
                <a:tc vMerge="1">
                  <a:txBody>
                    <a:bodyPr/>
                    <a:lstStyle/>
                    <a:p>
                      <a:endParaRPr lang="en-US"/>
                    </a:p>
                  </a:txBody>
                  <a:tcPr/>
                </a:tc>
              </a:tr>
              <a:tr h="606133">
                <a:tc>
                  <a:txBody>
                    <a:bodyPr/>
                    <a:lstStyle/>
                    <a:p>
                      <a:r>
                        <a:rPr lang="en-US" dirty="0" smtClean="0"/>
                        <a:t>A</a:t>
                      </a:r>
                      <a:endParaRPr lang="en-US" dirty="0"/>
                    </a:p>
                  </a:txBody>
                  <a:tcPr/>
                </a:tc>
                <a:tc>
                  <a:txBody>
                    <a:bodyPr/>
                    <a:lstStyle/>
                    <a:p>
                      <a:pPr algn="dist"/>
                      <a:r>
                        <a:rPr lang="en-US" dirty="0" smtClean="0"/>
                        <a:t>4</a:t>
                      </a:r>
                      <a:endParaRPr lang="en-US" dirty="0"/>
                    </a:p>
                  </a:txBody>
                  <a:tcPr/>
                </a:tc>
                <a:tc>
                  <a:txBody>
                    <a:bodyPr/>
                    <a:lstStyle/>
                    <a:p>
                      <a:pPr algn="dist"/>
                      <a:r>
                        <a:rPr lang="en-US" dirty="0" smtClean="0"/>
                        <a:t>4</a:t>
                      </a:r>
                      <a:endParaRPr lang="en-US" dirty="0"/>
                    </a:p>
                  </a:txBody>
                  <a:tcPr/>
                </a:tc>
                <a:tc>
                  <a:txBody>
                    <a:bodyPr/>
                    <a:lstStyle/>
                    <a:p>
                      <a:pPr algn="dist"/>
                      <a:r>
                        <a:rPr lang="en-US" dirty="0" smtClean="0"/>
                        <a:t>4</a:t>
                      </a:r>
                      <a:endParaRPr lang="en-US" dirty="0"/>
                    </a:p>
                  </a:txBody>
                  <a:tcPr/>
                </a:tc>
                <a:tc>
                  <a:txBody>
                    <a:bodyPr/>
                    <a:lstStyle/>
                    <a:p>
                      <a:pPr algn="dist"/>
                      <a:r>
                        <a:rPr lang="en-US" dirty="0" smtClean="0">
                          <a:solidFill>
                            <a:schemeClr val="tx1"/>
                          </a:solidFill>
                        </a:rPr>
                        <a:t>4</a:t>
                      </a:r>
                      <a:endParaRPr lang="en-US" dirty="0">
                        <a:solidFill>
                          <a:schemeClr val="tx1"/>
                        </a:solidFill>
                      </a:endParaRPr>
                    </a:p>
                  </a:txBody>
                  <a:tcPr>
                    <a:solidFill>
                      <a:schemeClr val="accent2">
                        <a:lumMod val="50000"/>
                        <a:lumOff val="50000"/>
                      </a:schemeClr>
                    </a:solidFill>
                  </a:tcPr>
                </a:tc>
              </a:tr>
              <a:tr h="606133">
                <a:tc>
                  <a:txBody>
                    <a:bodyPr/>
                    <a:lstStyle/>
                    <a:p>
                      <a:r>
                        <a:rPr lang="en-US" dirty="0" smtClean="0"/>
                        <a:t>B</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dist"/>
                      <a:r>
                        <a:rPr lang="en-US" dirty="0" smtClean="0"/>
                        <a:t>2</a:t>
                      </a:r>
                      <a:endParaRPr lang="en-US" dirty="0"/>
                    </a:p>
                  </a:txBody>
                  <a:tcPr/>
                </a:tc>
                <a:tc>
                  <a:txBody>
                    <a:bodyPr/>
                    <a:lstStyle/>
                    <a:p>
                      <a:pPr algn="dist"/>
                      <a:r>
                        <a:rPr lang="en-US" dirty="0" smtClean="0">
                          <a:solidFill>
                            <a:schemeClr val="tx1"/>
                          </a:solidFill>
                        </a:rPr>
                        <a:t>3</a:t>
                      </a:r>
                      <a:endParaRPr lang="en-US" dirty="0">
                        <a:solidFill>
                          <a:schemeClr val="tx1"/>
                        </a:solidFill>
                      </a:endParaRPr>
                    </a:p>
                  </a:txBody>
                  <a:tcPr>
                    <a:solidFill>
                      <a:schemeClr val="accent2">
                        <a:lumMod val="50000"/>
                        <a:lumOff val="50000"/>
                      </a:schemeClr>
                    </a:solidFill>
                  </a:tcPr>
                </a:tc>
              </a:tr>
              <a:tr h="606133">
                <a:tc>
                  <a:txBody>
                    <a:bodyPr/>
                    <a:lstStyle/>
                    <a:p>
                      <a:r>
                        <a:rPr lang="en-US" dirty="0" smtClean="0"/>
                        <a:t>C</a:t>
                      </a:r>
                      <a:endParaRPr lang="en-US" dirty="0"/>
                    </a:p>
                  </a:txBody>
                  <a:tcPr/>
                </a:tc>
                <a:tc>
                  <a:txBody>
                    <a:bodyPr/>
                    <a:lstStyle/>
                    <a:p>
                      <a:pPr algn="dist"/>
                      <a:r>
                        <a:rPr lang="en-US" dirty="0" smtClean="0"/>
                        <a:t>2</a:t>
                      </a:r>
                      <a:endParaRPr lang="en-US" dirty="0"/>
                    </a:p>
                  </a:txBody>
                  <a:tcPr/>
                </a:tc>
                <a:tc>
                  <a:txBody>
                    <a:bodyPr/>
                    <a:lstStyle/>
                    <a:p>
                      <a:pPr algn="dist"/>
                      <a:r>
                        <a:rPr lang="en-US" dirty="0" smtClean="0"/>
                        <a:t>2</a:t>
                      </a:r>
                      <a:endParaRPr lang="en-US" dirty="0"/>
                    </a:p>
                  </a:txBody>
                  <a:tcPr/>
                </a:tc>
                <a:tc>
                  <a:txBody>
                    <a:bodyPr/>
                    <a:lstStyle/>
                    <a:p>
                      <a:pPr algn="dist"/>
                      <a:r>
                        <a:rPr lang="en-US" dirty="0" smtClean="0"/>
                        <a:t>3</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solidFill>
                      <a:schemeClr val="accent2">
                        <a:lumMod val="50000"/>
                        <a:lumOff val="50000"/>
                      </a:schemeClr>
                    </a:solidFill>
                  </a:tcPr>
                </a:tc>
              </a:tr>
            </a:tbl>
          </a:graphicData>
        </a:graphic>
      </p:graphicFrame>
      <p:sp>
        <p:nvSpPr>
          <p:cNvPr id="7" name="TextBox 6"/>
          <p:cNvSpPr txBox="1"/>
          <p:nvPr/>
        </p:nvSpPr>
        <p:spPr>
          <a:xfrm>
            <a:off x="1435608" y="1266146"/>
            <a:ext cx="7542961" cy="1508105"/>
          </a:xfrm>
          <a:prstGeom prst="rect">
            <a:avLst/>
          </a:prstGeom>
          <a:noFill/>
        </p:spPr>
        <p:txBody>
          <a:bodyPr wrap="none" rtlCol="0">
            <a:spAutoFit/>
          </a:bodyPr>
          <a:lstStyle/>
          <a:p>
            <a:r>
              <a:rPr lang="en-US" dirty="0" smtClean="0">
                <a:latin typeface="Chalkboard"/>
                <a:cs typeface="Chalkboard"/>
              </a:rPr>
              <a:t>Not every specific expectation can be evaluated across the 4 </a:t>
            </a:r>
          </a:p>
          <a:p>
            <a:r>
              <a:rPr lang="en-US" dirty="0">
                <a:latin typeface="Chalkboard"/>
                <a:cs typeface="Chalkboard"/>
              </a:rPr>
              <a:t>a</a:t>
            </a:r>
            <a:r>
              <a:rPr lang="en-US" dirty="0" smtClean="0">
                <a:latin typeface="Chalkboard"/>
                <a:cs typeface="Chalkboard"/>
              </a:rPr>
              <a:t>chievement categories… and that is okay!!</a:t>
            </a:r>
          </a:p>
          <a:p>
            <a:endParaRPr lang="en-US" sz="1400" dirty="0" smtClean="0">
              <a:latin typeface="Chalkboard"/>
              <a:cs typeface="Chalkboard"/>
            </a:endParaRPr>
          </a:p>
          <a:p>
            <a:pPr marL="285750" indent="-285750">
              <a:buFont typeface="Arial"/>
              <a:buChar char="•"/>
            </a:pPr>
            <a:r>
              <a:rPr lang="en-US" sz="1400" dirty="0" smtClean="0">
                <a:latin typeface="Chalkboard"/>
                <a:cs typeface="Chalkboard"/>
              </a:rPr>
              <a:t>A1.1 – Actively participate in a wide variety of program activities according to their </a:t>
            </a:r>
          </a:p>
          <a:p>
            <a:r>
              <a:rPr lang="en-US" sz="1400" dirty="0">
                <a:latin typeface="Chalkboard"/>
                <a:cs typeface="Chalkboard"/>
              </a:rPr>
              <a:t>	</a:t>
            </a:r>
            <a:r>
              <a:rPr lang="en-US" sz="1400" dirty="0" smtClean="0">
                <a:latin typeface="Chalkboard"/>
                <a:cs typeface="Chalkboard"/>
              </a:rPr>
              <a:t>capabilities, while applying behaviours that enhance their readiness and ability</a:t>
            </a:r>
          </a:p>
          <a:p>
            <a:r>
              <a:rPr lang="en-US" sz="1400" dirty="0">
                <a:latin typeface="Chalkboard"/>
                <a:cs typeface="Chalkboard"/>
              </a:rPr>
              <a:t>	</a:t>
            </a:r>
            <a:r>
              <a:rPr lang="en-US" sz="1400" dirty="0" smtClean="0">
                <a:latin typeface="Chalkboard"/>
                <a:cs typeface="Chalkboard"/>
              </a:rPr>
              <a:t>to take part.</a:t>
            </a:r>
            <a:r>
              <a:rPr lang="en-US" sz="1400" baseline="30000" dirty="0" smtClean="0">
                <a:latin typeface="Chalkboard"/>
                <a:cs typeface="Chalkboard"/>
              </a:rPr>
              <a:t>3</a:t>
            </a:r>
            <a:endParaRPr lang="en-US" sz="1400" dirty="0" smtClean="0">
              <a:latin typeface="Chalkboard"/>
              <a:cs typeface="Chalkboard"/>
            </a:endParaRPr>
          </a:p>
        </p:txBody>
      </p:sp>
    </p:spTree>
    <p:extLst>
      <p:ext uri="{BB962C8B-B14F-4D97-AF65-F5344CB8AC3E}">
        <p14:creationId xmlns:p14="http://schemas.microsoft.com/office/powerpoint/2010/main" xmlns="" val="1313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solidFill>
                  <a:srgbClr val="B465BB"/>
                </a:solidFill>
              </a:rPr>
              <a:t>Assessing How </a:t>
            </a:r>
            <a:r>
              <a:rPr lang="en-US" u="sng" dirty="0">
                <a:solidFill>
                  <a:srgbClr val="B465BB"/>
                </a:solidFill>
              </a:rPr>
              <a:t>S</a:t>
            </a:r>
            <a:r>
              <a:rPr lang="en-US" u="sng" dirty="0" smtClean="0">
                <a:solidFill>
                  <a:srgbClr val="B465BB"/>
                </a:solidFill>
              </a:rPr>
              <a:t>tudents </a:t>
            </a:r>
            <a:r>
              <a:rPr lang="en-US" u="sng" dirty="0">
                <a:solidFill>
                  <a:srgbClr val="B465BB"/>
                </a:solidFill>
              </a:rPr>
              <a:t>T</a:t>
            </a:r>
            <a:r>
              <a:rPr lang="en-US" u="sng" dirty="0" smtClean="0">
                <a:solidFill>
                  <a:srgbClr val="B465BB"/>
                </a:solidFill>
              </a:rPr>
              <a:t>hrow </a:t>
            </a:r>
            <a:r>
              <a:rPr lang="en-US" u="sng" dirty="0">
                <a:solidFill>
                  <a:srgbClr val="B465BB"/>
                </a:solidFill>
              </a:rPr>
              <a:t>O</a:t>
            </a:r>
            <a:r>
              <a:rPr lang="en-US" u="sng" dirty="0" smtClean="0">
                <a:solidFill>
                  <a:srgbClr val="B465BB"/>
                </a:solidFill>
              </a:rPr>
              <a:t>bjects</a:t>
            </a:r>
            <a:endParaRPr lang="en-US" u="sng" dirty="0">
              <a:solidFill>
                <a:srgbClr val="B465BB"/>
              </a:solidFill>
            </a:endParaRPr>
          </a:p>
        </p:txBody>
      </p:sp>
      <p:sp>
        <p:nvSpPr>
          <p:cNvPr id="3" name="Content Placeholder 2"/>
          <p:cNvSpPr>
            <a:spLocks noGrp="1"/>
          </p:cNvSpPr>
          <p:nvPr>
            <p:ph sz="half" idx="1"/>
          </p:nvPr>
        </p:nvSpPr>
        <p:spPr>
          <a:xfrm>
            <a:off x="1435608" y="1856596"/>
            <a:ext cx="7319044" cy="4663440"/>
          </a:xfrm>
        </p:spPr>
        <p:txBody>
          <a:bodyPr>
            <a:normAutofit/>
          </a:bodyPr>
          <a:lstStyle/>
          <a:p>
            <a:r>
              <a:rPr lang="en-US" dirty="0" smtClean="0"/>
              <a:t>First… you must know what the developmental stages are when throwing object.</a:t>
            </a:r>
          </a:p>
          <a:p>
            <a:pPr marL="82296" indent="0">
              <a:buNone/>
            </a:pPr>
            <a:endParaRPr lang="en-US" dirty="0" smtClean="0"/>
          </a:p>
          <a:p>
            <a:r>
              <a:rPr lang="en-US" dirty="0" smtClean="0"/>
              <a:t>Second… you must communicate the Success </a:t>
            </a:r>
            <a:r>
              <a:rPr lang="en-US" dirty="0"/>
              <a:t>C</a:t>
            </a:r>
            <a:r>
              <a:rPr lang="en-US" dirty="0" smtClean="0"/>
              <a:t>riteria to your students.  Note that the Success </a:t>
            </a:r>
            <a:r>
              <a:rPr lang="en-US" dirty="0"/>
              <a:t>C</a:t>
            </a:r>
            <a:r>
              <a:rPr lang="en-US" dirty="0" smtClean="0"/>
              <a:t>riteria must be grade level appropriate.</a:t>
            </a:r>
          </a:p>
          <a:p>
            <a:pPr marL="82296" indent="0">
              <a:buNone/>
            </a:pPr>
            <a:endParaRPr lang="en-US" dirty="0"/>
          </a:p>
        </p:txBody>
      </p:sp>
    </p:spTree>
    <p:extLst>
      <p:ext uri="{BB962C8B-B14F-4D97-AF65-F5344CB8AC3E}">
        <p14:creationId xmlns:p14="http://schemas.microsoft.com/office/powerpoint/2010/main" xmlns="" val="19135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
                                        <p:tgtEl>
                                          <p:spTgt spid="3">
                                            <p:txEl>
                                              <p:pRg st="2" end="2"/>
                                            </p:txEl>
                                          </p:spTgt>
                                        </p:tgtEl>
                                      </p:cBhvr>
                                    </p:animEffect>
                                    <p:anim calcmode="lin" valueType="num">
                                      <p:cBhvr>
                                        <p:cTn id="2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534290"/>
          </a:xfrm>
        </p:spPr>
        <p:txBody>
          <a:bodyPr>
            <a:normAutofit fontScale="90000"/>
          </a:bodyPr>
          <a:lstStyle/>
          <a:p>
            <a:pPr algn="ctr"/>
            <a:r>
              <a:rPr lang="en-US" b="1" dirty="0" smtClean="0">
                <a:latin typeface="Chalkboard"/>
                <a:cs typeface="Chalkboard"/>
              </a:rPr>
              <a:t>“</a:t>
            </a:r>
            <a:r>
              <a:rPr lang="en-US" b="1" u="sng" dirty="0" smtClean="0">
                <a:latin typeface="Chalkboard"/>
                <a:cs typeface="Chalkboard"/>
              </a:rPr>
              <a:t>Developmental </a:t>
            </a:r>
            <a:r>
              <a:rPr lang="en-US" b="1" u="sng" dirty="0">
                <a:latin typeface="Chalkboard"/>
                <a:cs typeface="Chalkboard"/>
              </a:rPr>
              <a:t>Stages of Throwing</a:t>
            </a:r>
            <a:r>
              <a:rPr lang="en-US" b="1" dirty="0" smtClean="0">
                <a:latin typeface="Chalkboard"/>
                <a:cs typeface="Chalkboard"/>
              </a:rPr>
              <a:t>”</a:t>
            </a:r>
            <a:br>
              <a:rPr lang="en-US" b="1" dirty="0" smtClean="0">
                <a:latin typeface="Chalkboard"/>
                <a:cs typeface="Chalkboard"/>
              </a:rPr>
            </a:br>
            <a:endParaRPr lang="en-US" b="1" dirty="0">
              <a:latin typeface="Chalkboard"/>
              <a:cs typeface="Chalkboard"/>
            </a:endParaRPr>
          </a:p>
        </p:txBody>
      </p:sp>
      <p:pic>
        <p:nvPicPr>
          <p:cNvPr id="7" name="Content Placeholder 6" descr="Throwing 1.pn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32886" b="-32886"/>
          <a:stretch>
            <a:fillRect/>
          </a:stretch>
        </p:blipFill>
        <p:spPr>
          <a:xfrm>
            <a:off x="1435608" y="2869515"/>
            <a:ext cx="7498588" cy="4664075"/>
          </a:xfrm>
        </p:spPr>
      </p:pic>
      <p:sp>
        <p:nvSpPr>
          <p:cNvPr id="8" name="Rectangle 7"/>
          <p:cNvSpPr/>
          <p:nvPr/>
        </p:nvSpPr>
        <p:spPr>
          <a:xfrm>
            <a:off x="1542270" y="1506246"/>
            <a:ext cx="7391418" cy="2308324"/>
          </a:xfrm>
          <a:prstGeom prst="rect">
            <a:avLst/>
          </a:prstGeom>
        </p:spPr>
        <p:txBody>
          <a:bodyPr wrap="square">
            <a:spAutoFit/>
          </a:bodyPr>
          <a:lstStyle/>
          <a:p>
            <a:r>
              <a:rPr lang="en-US" sz="2400" b="1" u="sng" dirty="0" smtClean="0">
                <a:latin typeface="Chalkboard"/>
                <a:cs typeface="Chalkboard"/>
              </a:rPr>
              <a:t>Stage 1</a:t>
            </a:r>
            <a:r>
              <a:rPr lang="en-US" sz="2400" b="1" baseline="30000" dirty="0" smtClean="0">
                <a:latin typeface="Chalkboard"/>
                <a:cs typeface="Chalkboard"/>
              </a:rPr>
              <a:t>1</a:t>
            </a:r>
            <a:endParaRPr lang="en-US" sz="2400" b="1" u="sng" dirty="0" smtClean="0">
              <a:latin typeface="Chalkboard"/>
              <a:cs typeface="Chalkboard"/>
            </a:endParaRPr>
          </a:p>
          <a:p>
            <a:pPr marL="285750" indent="-285750">
              <a:buFont typeface="Arial"/>
              <a:buChar char="•"/>
            </a:pPr>
            <a:r>
              <a:rPr lang="en-US" sz="2400" dirty="0" smtClean="0">
                <a:latin typeface="Chalkboard"/>
                <a:cs typeface="Chalkboard"/>
              </a:rPr>
              <a:t>Throwing </a:t>
            </a:r>
            <a:r>
              <a:rPr lang="en-US" sz="2400" dirty="0">
                <a:latin typeface="Chalkboard"/>
                <a:cs typeface="Chalkboard"/>
              </a:rPr>
              <a:t>motion is posterior-anterior in direction</a:t>
            </a:r>
          </a:p>
          <a:p>
            <a:pPr marL="285750" indent="-285750">
              <a:buFont typeface="Arial"/>
              <a:buChar char="•"/>
            </a:pPr>
            <a:r>
              <a:rPr lang="en-US" sz="2400" dirty="0">
                <a:latin typeface="Chalkboard"/>
                <a:cs typeface="Chalkboard"/>
              </a:rPr>
              <a:t>Feet do not move</a:t>
            </a:r>
          </a:p>
          <a:p>
            <a:pPr marL="285750" indent="-285750">
              <a:buFont typeface="Arial"/>
              <a:buChar char="•"/>
            </a:pPr>
            <a:r>
              <a:rPr lang="en-US" sz="2400" dirty="0">
                <a:latin typeface="Chalkboard"/>
                <a:cs typeface="Chalkboard"/>
              </a:rPr>
              <a:t>Little trunk rotation</a:t>
            </a:r>
          </a:p>
          <a:p>
            <a:pPr marL="285750" indent="-285750">
              <a:buFont typeface="Arial"/>
              <a:buChar char="•"/>
            </a:pPr>
            <a:r>
              <a:rPr lang="en-US" sz="2400" dirty="0">
                <a:latin typeface="Chalkboard"/>
                <a:cs typeface="Chalkboard"/>
              </a:rPr>
              <a:t>Force for projecting the ball comes from hip flexion, shoulder protraction, and elbow </a:t>
            </a:r>
            <a:r>
              <a:rPr lang="en-US" sz="2400" dirty="0" smtClean="0">
                <a:latin typeface="Chalkboard"/>
                <a:cs typeface="Chalkboard"/>
              </a:rPr>
              <a:t>extension</a:t>
            </a:r>
            <a:endParaRPr lang="en-US" sz="2400" dirty="0">
              <a:latin typeface="Chalkboard"/>
              <a:cs typeface="Chalkboard"/>
            </a:endParaRPr>
          </a:p>
        </p:txBody>
      </p:sp>
    </p:spTree>
    <p:extLst>
      <p:ext uri="{BB962C8B-B14F-4D97-AF65-F5344CB8AC3E}">
        <p14:creationId xmlns:p14="http://schemas.microsoft.com/office/powerpoint/2010/main" xmlns="" val="36074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rowing 2.pn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24123" b="-24123"/>
          <a:stretch>
            <a:fillRect/>
          </a:stretch>
        </p:blipFill>
        <p:spPr>
          <a:xfrm>
            <a:off x="1465340" y="3008523"/>
            <a:ext cx="7016750" cy="3315614"/>
          </a:xfrm>
        </p:spPr>
      </p:pic>
      <p:sp>
        <p:nvSpPr>
          <p:cNvPr id="8" name="TextBox 7"/>
          <p:cNvSpPr txBox="1"/>
          <p:nvPr/>
        </p:nvSpPr>
        <p:spPr>
          <a:xfrm>
            <a:off x="1814435" y="710560"/>
            <a:ext cx="6350526" cy="2308324"/>
          </a:xfrm>
          <a:prstGeom prst="rect">
            <a:avLst/>
          </a:prstGeom>
          <a:noFill/>
        </p:spPr>
        <p:txBody>
          <a:bodyPr wrap="square" rtlCol="0">
            <a:spAutoFit/>
          </a:bodyPr>
          <a:lstStyle/>
          <a:p>
            <a:pPr marL="82296" indent="0">
              <a:buNone/>
            </a:pPr>
            <a:r>
              <a:rPr lang="en-US" sz="2400" b="1" u="sng" dirty="0">
                <a:latin typeface="Chalkboard"/>
                <a:cs typeface="Chalkboard"/>
              </a:rPr>
              <a:t>Stage </a:t>
            </a:r>
            <a:r>
              <a:rPr lang="en-US" sz="2400" b="1" u="sng" dirty="0" smtClean="0">
                <a:latin typeface="Chalkboard"/>
                <a:cs typeface="Chalkboard"/>
              </a:rPr>
              <a:t>2</a:t>
            </a:r>
            <a:r>
              <a:rPr lang="en-US" sz="2400" b="1" baseline="30000" dirty="0" smtClean="0">
                <a:latin typeface="Chalkboard"/>
                <a:cs typeface="Chalkboard"/>
              </a:rPr>
              <a:t>1</a:t>
            </a:r>
            <a:endParaRPr lang="en-US" sz="2400" b="1" dirty="0">
              <a:latin typeface="Chalkboard"/>
              <a:cs typeface="Chalkboard"/>
            </a:endParaRPr>
          </a:p>
          <a:p>
            <a:pPr marL="285750" indent="-285750">
              <a:buFont typeface="Arial"/>
              <a:buChar char="•"/>
            </a:pPr>
            <a:r>
              <a:rPr lang="en-US" sz="2400" dirty="0">
                <a:latin typeface="Chalkboard"/>
                <a:cs typeface="Chalkboard"/>
              </a:rPr>
              <a:t>More rotation of the body</a:t>
            </a:r>
          </a:p>
          <a:p>
            <a:pPr marL="285750" indent="-285750">
              <a:buFont typeface="Arial"/>
              <a:buChar char="•"/>
            </a:pPr>
            <a:r>
              <a:rPr lang="en-US" sz="2400" dirty="0">
                <a:latin typeface="Chalkboard"/>
                <a:cs typeface="Chalkboard"/>
              </a:rPr>
              <a:t>Performer may step forward (ipsilateral </a:t>
            </a:r>
            <a:r>
              <a:rPr lang="en-US" sz="2400" dirty="0" smtClean="0">
                <a:latin typeface="Chalkboard"/>
                <a:cs typeface="Chalkboard"/>
              </a:rPr>
              <a:t>or contralateral </a:t>
            </a:r>
            <a:r>
              <a:rPr lang="en-US" sz="2400" dirty="0">
                <a:latin typeface="Chalkboard"/>
                <a:cs typeface="Chalkboard"/>
              </a:rPr>
              <a:t>pattern)</a:t>
            </a:r>
          </a:p>
          <a:p>
            <a:pPr marL="285750" indent="-285750">
              <a:buFont typeface="Arial"/>
              <a:buChar char="•"/>
            </a:pPr>
            <a:r>
              <a:rPr lang="en-US" sz="2400" dirty="0">
                <a:latin typeface="Chalkboard"/>
                <a:cs typeface="Chalkboard"/>
              </a:rPr>
              <a:t>Arm brought forward in transverse plane</a:t>
            </a:r>
          </a:p>
          <a:p>
            <a:pPr marL="285750" indent="-285750">
              <a:buFont typeface="Arial"/>
              <a:buChar char="•"/>
            </a:pPr>
            <a:r>
              <a:rPr lang="en-US" sz="2400" dirty="0">
                <a:latin typeface="Chalkboard"/>
                <a:cs typeface="Chalkboard"/>
              </a:rPr>
              <a:t>Form resembles a sling</a:t>
            </a:r>
          </a:p>
        </p:txBody>
      </p:sp>
    </p:spTree>
    <p:extLst>
      <p:ext uri="{BB962C8B-B14F-4D97-AF65-F5344CB8AC3E}">
        <p14:creationId xmlns:p14="http://schemas.microsoft.com/office/powerpoint/2010/main" xmlns="" val="33684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35608" y="488663"/>
            <a:ext cx="7498842" cy="3090077"/>
          </a:xfrm>
          <a:prstGeom prst="rect">
            <a:avLst/>
          </a:prstGeom>
        </p:spPr>
        <p:txBody>
          <a:bodyPr wrap="square">
            <a:spAutoFit/>
          </a:bodyPr>
          <a:lstStyle/>
          <a:p>
            <a:pPr>
              <a:lnSpc>
                <a:spcPct val="90000"/>
              </a:lnSpc>
            </a:pPr>
            <a:r>
              <a:rPr lang="en-US" sz="2400" b="1" u="sng" dirty="0" smtClean="0">
                <a:latin typeface="Chalkboard"/>
                <a:cs typeface="Chalkboard"/>
              </a:rPr>
              <a:t>Stage 3</a:t>
            </a:r>
            <a:r>
              <a:rPr lang="en-US" sz="2400" b="1" baseline="30000" dirty="0" smtClean="0">
                <a:latin typeface="Chalkboard"/>
                <a:cs typeface="Chalkboard"/>
              </a:rPr>
              <a:t>1</a:t>
            </a:r>
            <a:endParaRPr lang="en-US" sz="2400" b="1" u="sng" dirty="0" smtClean="0">
              <a:latin typeface="Chalkboard"/>
              <a:cs typeface="Chalkboard"/>
            </a:endParaRPr>
          </a:p>
          <a:p>
            <a:pPr marL="285750" indent="-285750">
              <a:lnSpc>
                <a:spcPct val="90000"/>
              </a:lnSpc>
              <a:buFont typeface="Arial"/>
              <a:buChar char="•"/>
            </a:pPr>
            <a:r>
              <a:rPr lang="en-US" sz="2400" dirty="0" smtClean="0">
                <a:latin typeface="Chalkboard"/>
                <a:cs typeface="Chalkboard"/>
              </a:rPr>
              <a:t>Note </a:t>
            </a:r>
            <a:r>
              <a:rPr lang="en-US" sz="2400" dirty="0">
                <a:latin typeface="Chalkboard"/>
                <a:cs typeface="Chalkboard"/>
              </a:rPr>
              <a:t>the ipsilateral arm-leg action</a:t>
            </a:r>
          </a:p>
          <a:p>
            <a:pPr marL="285750" indent="-285750">
              <a:lnSpc>
                <a:spcPct val="90000"/>
              </a:lnSpc>
              <a:buFont typeface="Arial"/>
              <a:buChar char="•"/>
            </a:pPr>
            <a:r>
              <a:rPr lang="en-US" sz="2400" dirty="0">
                <a:latin typeface="Chalkboard"/>
                <a:cs typeface="Chalkboard"/>
              </a:rPr>
              <a:t>Ball is placed into throwing position above the shoulder by a vertical and posterior motion of the arm at the time that the ipsilateral leg is moving forward</a:t>
            </a:r>
          </a:p>
          <a:p>
            <a:pPr marL="285750" indent="-285750">
              <a:lnSpc>
                <a:spcPct val="90000"/>
              </a:lnSpc>
              <a:buFont typeface="Arial"/>
              <a:buChar char="•"/>
            </a:pPr>
            <a:r>
              <a:rPr lang="en-US" sz="2400" dirty="0">
                <a:latin typeface="Chalkboard"/>
                <a:cs typeface="Chalkboard"/>
              </a:rPr>
              <a:t>Little or no rotation of the spine and </a:t>
            </a:r>
            <a:r>
              <a:rPr lang="en-US" sz="2400" dirty="0" smtClean="0">
                <a:latin typeface="Chalkboard"/>
                <a:cs typeface="Chalkboard"/>
              </a:rPr>
              <a:t>hips</a:t>
            </a:r>
          </a:p>
          <a:p>
            <a:pPr marL="285750" indent="-285750">
              <a:lnSpc>
                <a:spcPct val="90000"/>
              </a:lnSpc>
              <a:buFont typeface="Arial"/>
              <a:buChar char="•"/>
            </a:pPr>
            <a:r>
              <a:rPr lang="en-US" sz="2400" dirty="0" smtClean="0">
                <a:latin typeface="Chalkboard"/>
                <a:cs typeface="Chalkboard"/>
              </a:rPr>
              <a:t>Follow</a:t>
            </a:r>
            <a:r>
              <a:rPr lang="en-US" sz="2400" dirty="0">
                <a:latin typeface="Chalkboard"/>
                <a:cs typeface="Chalkboard"/>
              </a:rPr>
              <a:t>-through includes flexion at the hips  and some trunk rotation</a:t>
            </a:r>
          </a:p>
        </p:txBody>
      </p:sp>
      <p:pic>
        <p:nvPicPr>
          <p:cNvPr id="8" name="Content Placeholder 7" descr="Throwing 3.pn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2127" b="-2127"/>
          <a:stretch>
            <a:fillRect/>
          </a:stretch>
        </p:blipFill>
        <p:spPr>
          <a:xfrm>
            <a:off x="1435100" y="3578225"/>
            <a:ext cx="7350125" cy="2609850"/>
          </a:xfrm>
        </p:spPr>
      </p:pic>
    </p:spTree>
    <p:extLst>
      <p:ext uri="{BB962C8B-B14F-4D97-AF65-F5344CB8AC3E}">
        <p14:creationId xmlns:p14="http://schemas.microsoft.com/office/powerpoint/2010/main" xmlns="" val="3349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12844</TotalTime>
  <Words>1278</Words>
  <Application>Microsoft Office PowerPoint</Application>
  <PresentationFormat>On-screen Show (4:3)</PresentationFormat>
  <Paragraphs>388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Assessment &amp; Evaluation in Physical Education</vt:lpstr>
      <vt:lpstr>Assessment for, as and of Learning…</vt:lpstr>
      <vt:lpstr>Examples of Previous Mark Books</vt:lpstr>
      <vt:lpstr>WHAT SHOULD YOUR MARK BOOK LOOK LIKE TODAY?</vt:lpstr>
      <vt:lpstr>Evaluating Active Living</vt:lpstr>
      <vt:lpstr>Assessing How Students Throw Objects</vt:lpstr>
      <vt:lpstr>“Developmental Stages of Throwing” </vt:lpstr>
      <vt:lpstr>Slide 8</vt:lpstr>
      <vt:lpstr>Slide 9</vt:lpstr>
      <vt:lpstr>Slide 10</vt:lpstr>
      <vt:lpstr>Mature Movement Pattern1</vt:lpstr>
      <vt:lpstr>Diagnostic Assessment</vt:lpstr>
      <vt:lpstr>Formative Assessment</vt:lpstr>
      <vt:lpstr>Summative Assessment</vt:lpstr>
      <vt:lpstr>Things to Remember When Assessing &amp; Evaluating in Physical Education…</vt:lpstr>
      <vt:lpstr>References</vt:lpstr>
    </vt:vector>
  </TitlesOfParts>
  <Company>Wilfrid Laurier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&amp; Evaluation in Physical Education</dc:title>
  <dc:creator>Roland &amp; Brigitte Webster</dc:creator>
  <cp:lastModifiedBy>Melissa Haye</cp:lastModifiedBy>
  <cp:revision>114</cp:revision>
  <dcterms:created xsi:type="dcterms:W3CDTF">2011-08-30T18:16:24Z</dcterms:created>
  <dcterms:modified xsi:type="dcterms:W3CDTF">2013-02-03T02:00:35Z</dcterms:modified>
</cp:coreProperties>
</file>